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62" r:id="rId2"/>
    <p:sldId id="264" r:id="rId3"/>
    <p:sldId id="281" r:id="rId4"/>
    <p:sldId id="282" r:id="rId5"/>
    <p:sldId id="280" r:id="rId6"/>
    <p:sldId id="293" r:id="rId7"/>
    <p:sldId id="269" r:id="rId8"/>
    <p:sldId id="294" r:id="rId9"/>
    <p:sldId id="288" r:id="rId10"/>
    <p:sldId id="295" r:id="rId11"/>
    <p:sldId id="296" r:id="rId12"/>
    <p:sldId id="274" r:id="rId13"/>
    <p:sldId id="290" r:id="rId14"/>
    <p:sldId id="278" r:id="rId15"/>
    <p:sldId id="283" r:id="rId16"/>
    <p:sldId id="272" r:id="rId17"/>
    <p:sldId id="285" r:id="rId18"/>
    <p:sldId id="286" r:id="rId19"/>
    <p:sldId id="284" r:id="rId20"/>
    <p:sldId id="261" r:id="rId21"/>
    <p:sldId id="298" r:id="rId22"/>
    <p:sldId id="256" r:id="rId23"/>
    <p:sldId id="257" r:id="rId24"/>
    <p:sldId id="258" r:id="rId25"/>
    <p:sldId id="259" r:id="rId26"/>
    <p:sldId id="260" r:id="rId27"/>
    <p:sldId id="268" r:id="rId28"/>
    <p:sldId id="287" r:id="rId29"/>
    <p:sldId id="289" r:id="rId30"/>
    <p:sldId id="299" r:id="rId31"/>
    <p:sldId id="267" r:id="rId32"/>
    <p:sldId id="266" r:id="rId33"/>
    <p:sldId id="276" r:id="rId34"/>
    <p:sldId id="277" r:id="rId35"/>
    <p:sldId id="270" r:id="rId36"/>
    <p:sldId id="279" r:id="rId37"/>
    <p:sldId id="30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46" autoAdjust="0"/>
    <p:restoredTop sz="94622" autoAdjust="0"/>
  </p:normalViewPr>
  <p:slideViewPr>
    <p:cSldViewPr snapToObjects="1">
      <p:cViewPr varScale="1">
        <p:scale>
          <a:sx n="83" d="100"/>
          <a:sy n="83" d="100"/>
        </p:scale>
        <p:origin x="-16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A31C-C225-174E-9DA4-79FD53AC3BC0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852D-1448-E644-92D9-12DAB3E37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A31C-C225-174E-9DA4-79FD53AC3BC0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852D-1448-E644-92D9-12DAB3E37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A31C-C225-174E-9DA4-79FD53AC3BC0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852D-1448-E644-92D9-12DAB3E37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A31C-C225-174E-9DA4-79FD53AC3BC0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852D-1448-E644-92D9-12DAB3E37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A31C-C225-174E-9DA4-79FD53AC3BC0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852D-1448-E644-92D9-12DAB3E37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A31C-C225-174E-9DA4-79FD53AC3BC0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852D-1448-E644-92D9-12DAB3E37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A31C-C225-174E-9DA4-79FD53AC3BC0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852D-1448-E644-92D9-12DAB3E37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A31C-C225-174E-9DA4-79FD53AC3BC0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852D-1448-E644-92D9-12DAB3E37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A31C-C225-174E-9DA4-79FD53AC3BC0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852D-1448-E644-92D9-12DAB3E37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A31C-C225-174E-9DA4-79FD53AC3BC0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852D-1448-E644-92D9-12DAB3E37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A31C-C225-174E-9DA4-79FD53AC3BC0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852D-1448-E644-92D9-12DAB3E37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FA31C-C225-174E-9DA4-79FD53AC3BC0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D852D-1448-E644-92D9-12DAB3E37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www.itabc.c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d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6" y="3615531"/>
            <a:ext cx="9102634" cy="3318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School District 78 Trades, Apprenticeships &amp; Certificate Opportunities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Can you name a Trade?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038284"/>
            <a:ext cx="518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Common Examples of Trades</a:t>
            </a:r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Cooks &amp; Bakers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Construction </a:t>
            </a:r>
            <a:r>
              <a:rPr lang="en-US" sz="3200" dirty="0" smtClean="0"/>
              <a:t>workers</a:t>
            </a: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Electricians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Hair Stylists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Mechanics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Plumbers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Welders …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a full list of Trades through the ITA</a:t>
            </a:r>
            <a:br>
              <a:rPr lang="en-US" dirty="0" smtClean="0"/>
            </a:br>
            <a:r>
              <a:rPr lang="en-US" dirty="0" smtClean="0"/>
              <a:t>“Industry Training Authority”</a:t>
            </a:r>
            <a:endParaRPr lang="en-US" dirty="0"/>
          </a:p>
        </p:txBody>
      </p:sp>
      <p:pic>
        <p:nvPicPr>
          <p:cNvPr id="4" name="Picture 3" descr="ITA logo.png"/>
          <p:cNvPicPr>
            <a:picLocks noChangeAspect="1"/>
          </p:cNvPicPr>
          <p:nvPr/>
        </p:nvPicPr>
        <p:blipFill>
          <a:blip r:embed="rId2"/>
          <a:srcRect l="20051" r="19794"/>
          <a:stretch>
            <a:fillRect/>
          </a:stretch>
        </p:blipFill>
        <p:spPr>
          <a:xfrm>
            <a:off x="762000" y="2367070"/>
            <a:ext cx="2971800" cy="1638300"/>
          </a:xfrm>
          <a:prstGeom prst="rect">
            <a:avLst/>
          </a:prstGeom>
          <a:ln w="38100">
            <a:solidFill>
              <a:schemeClr val="tx1"/>
            </a:solidFill>
            <a:prstDash val="dash"/>
          </a:ln>
        </p:spPr>
      </p:pic>
      <p:sp>
        <p:nvSpPr>
          <p:cNvPr id="5" name="TextBox 4"/>
          <p:cNvSpPr txBox="1"/>
          <p:nvPr/>
        </p:nvSpPr>
        <p:spPr>
          <a:xfrm>
            <a:off x="2514600" y="4800600"/>
            <a:ext cx="350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3"/>
              </a:rPr>
              <a:t>www.itabc.ca</a:t>
            </a:r>
            <a:r>
              <a:rPr lang="en-US" sz="3200" dirty="0" smtClean="0"/>
              <a:t> </a:t>
            </a: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1216844">
            <a:off x="4010932" y="1595499"/>
            <a:ext cx="3666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100+ Trades Programs Exist in BC!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49 of which are Red Seal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Trades Qualifications (Tickets) are earned through Apprenticeships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352800"/>
            <a:ext cx="7543800" cy="2895600"/>
          </a:xfrm>
          <a:ln w="63500">
            <a:solidFill>
              <a:srgbClr val="0000FF">
                <a:alpha val="95000"/>
              </a:srgb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sz="4400" dirty="0" smtClean="0">
                <a:solidFill>
                  <a:srgbClr val="0000FF"/>
                </a:solidFill>
              </a:rPr>
              <a:t>A</a:t>
            </a:r>
            <a:r>
              <a:rPr sz="4400" dirty="0" smtClean="0">
                <a:solidFill>
                  <a:srgbClr val="0000FF"/>
                </a:solidFill>
              </a:rPr>
              <a:t> </a:t>
            </a:r>
            <a:r>
              <a:rPr sz="4400" dirty="0" smtClean="0">
                <a:solidFill>
                  <a:srgbClr val="0000FF"/>
                </a:solidFill>
              </a:rPr>
              <a:t>combination of on-the-job training and classroom learning that leads to a trade credential – or “ticket”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47800" y="2514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What is an Apprenticeship? 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Apprenticeship 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422677">
            <a:off x="2095729" y="5166495"/>
            <a:ext cx="5281527" cy="939752"/>
          </a:xfrm>
          <a:ln w="63500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5818" dirty="0" smtClean="0"/>
              <a:t>3. Attend school for 6-10 weeks.</a:t>
            </a:r>
          </a:p>
          <a:p>
            <a:pPr>
              <a:buNone/>
            </a:pPr>
            <a:r>
              <a:rPr lang="en-US" sz="5818" dirty="0" smtClean="0"/>
              <a:t>(collect EI while attending school) 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 rot="269243">
            <a:off x="1589163" y="1704734"/>
            <a:ext cx="5534172" cy="58477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Find a job / </a:t>
            </a:r>
            <a:r>
              <a:rPr lang="en-US" sz="3200" dirty="0" smtClean="0"/>
              <a:t>employer</a:t>
            </a:r>
            <a:r>
              <a:rPr lang="en-US" sz="3200" dirty="0" smtClean="0"/>
              <a:t> sponsor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1182394">
            <a:off x="776034" y="3485110"/>
            <a:ext cx="5807455" cy="58477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/>
              <a:t>2. Accumulate Hours / Experience</a:t>
            </a:r>
          </a:p>
          <a:p>
            <a:endParaRPr lang="en-US" dirty="0"/>
          </a:p>
        </p:txBody>
      </p:sp>
      <p:sp>
        <p:nvSpPr>
          <p:cNvPr id="7" name="Curved Up Arrow 6"/>
          <p:cNvSpPr/>
          <p:nvPr/>
        </p:nvSpPr>
        <p:spPr>
          <a:xfrm rot="15200313">
            <a:off x="6345284" y="3574346"/>
            <a:ext cx="3121016" cy="145410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3972" y="4048780"/>
            <a:ext cx="180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REPEAT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Trades Foundation Program 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65870"/>
            <a:ext cx="8229600" cy="762000"/>
          </a:xfrm>
          <a:ln w="635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Graduate with Level 1 (maybe 1 &amp;2)</a:t>
            </a:r>
            <a:endParaRPr lang="en-C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33600" y="850612"/>
            <a:ext cx="48309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Stencil"/>
                <a:cs typeface="Stencil"/>
              </a:rPr>
              <a:t>(No Sponsor Needed)</a:t>
            </a:r>
            <a:endParaRPr lang="en-US" sz="3200" dirty="0">
              <a:solidFill>
                <a:srgbClr val="FF0000"/>
              </a:solidFill>
              <a:latin typeface="Stencil"/>
              <a:cs typeface="Stencil"/>
            </a:endParaRPr>
          </a:p>
        </p:txBody>
      </p:sp>
      <p:sp>
        <p:nvSpPr>
          <p:cNvPr id="5" name="TextBox 4"/>
          <p:cNvSpPr txBox="1"/>
          <p:nvPr/>
        </p:nvSpPr>
        <p:spPr>
          <a:xfrm rot="237948">
            <a:off x="228600" y="1671294"/>
            <a:ext cx="8686800" cy="58477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Attend School 24-42 weeks (depends on program)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21412965">
            <a:off x="218778" y="2560870"/>
            <a:ext cx="6781800" cy="58477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Learn the theory in the classroom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181615">
            <a:off x="1524000" y="3352398"/>
            <a:ext cx="6248400" cy="107721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Get hands on experience in a shop setting (Gain hours)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 rot="21368292">
            <a:off x="839261" y="5369852"/>
            <a:ext cx="6172200" cy="107721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Find work quicker with training and experience, expect better pay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SD78 Trades Foundation Dual Credit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b="1" dirty="0" smtClean="0"/>
              <a:t>Aircraft Structures</a:t>
            </a:r>
            <a:endParaRPr lang="en-CA" b="1" dirty="0" smtClean="0"/>
          </a:p>
          <a:p>
            <a:r>
              <a:rPr b="1" dirty="0" smtClean="0"/>
              <a:t>Automotive</a:t>
            </a:r>
            <a:r>
              <a:rPr dirty="0" smtClean="0"/>
              <a:t> </a:t>
            </a:r>
            <a:r>
              <a:rPr b="1" dirty="0" smtClean="0"/>
              <a:t>Auto Collision &amp; Repair</a:t>
            </a:r>
            <a:r>
              <a:rPr dirty="0" smtClean="0"/>
              <a:t> </a:t>
            </a:r>
            <a:r>
              <a:rPr b="1" dirty="0" smtClean="0"/>
              <a:t>Architectural </a:t>
            </a:r>
            <a:r>
              <a:rPr b="1" dirty="0" smtClean="0"/>
              <a:t>Drafting</a:t>
            </a:r>
            <a:endParaRPr lang="en-CA" b="1" dirty="0" smtClean="0"/>
          </a:p>
          <a:p>
            <a:r>
              <a:rPr b="1" dirty="0" smtClean="0"/>
              <a:t>Carpentry</a:t>
            </a:r>
            <a:r>
              <a:rPr dirty="0" smtClean="0"/>
              <a:t> </a:t>
            </a:r>
            <a:endParaRPr lang="en-CA" dirty="0" smtClean="0"/>
          </a:p>
          <a:p>
            <a:r>
              <a:rPr b="1" dirty="0" smtClean="0"/>
              <a:t>Electrical</a:t>
            </a:r>
            <a:r>
              <a:rPr dirty="0" smtClean="0"/>
              <a:t> </a:t>
            </a:r>
            <a:endParaRPr lang="en-CA" dirty="0" smtClean="0"/>
          </a:p>
          <a:p>
            <a:r>
              <a:rPr b="1" dirty="0" smtClean="0"/>
              <a:t>Electronics</a:t>
            </a:r>
            <a:r>
              <a:rPr dirty="0" smtClean="0"/>
              <a:t> </a:t>
            </a:r>
            <a:endParaRPr lang="en-CA" dirty="0" smtClean="0"/>
          </a:p>
          <a:p>
            <a:r>
              <a:rPr b="1" dirty="0" smtClean="0"/>
              <a:t>Heavy </a:t>
            </a:r>
            <a:r>
              <a:rPr b="1" dirty="0" smtClean="0"/>
              <a:t>Mechanical</a:t>
            </a:r>
            <a:r>
              <a:rPr dirty="0" smtClean="0"/>
              <a:t> </a:t>
            </a:r>
            <a:endParaRPr lang="en-CA" dirty="0" smtClean="0"/>
          </a:p>
          <a:p>
            <a:r>
              <a:rPr b="1" dirty="0" smtClean="0"/>
              <a:t>Joinery</a:t>
            </a:r>
            <a:r>
              <a:rPr dirty="0" smtClean="0"/>
              <a:t> </a:t>
            </a:r>
            <a:r>
              <a:rPr b="1" dirty="0" smtClean="0"/>
              <a:t>Plumbing</a:t>
            </a:r>
            <a:r>
              <a:rPr dirty="0" smtClean="0"/>
              <a:t> </a:t>
            </a:r>
            <a:endParaRPr lang="en-CA" dirty="0" smtClean="0"/>
          </a:p>
          <a:p>
            <a:r>
              <a:rPr b="1" dirty="0" smtClean="0"/>
              <a:t>Professional </a:t>
            </a:r>
            <a:r>
              <a:rPr b="1" dirty="0" smtClean="0"/>
              <a:t>Cook</a:t>
            </a:r>
            <a:r>
              <a:rPr dirty="0" smtClean="0"/>
              <a:t> </a:t>
            </a:r>
            <a:endParaRPr lang="en-CA" dirty="0" smtClean="0"/>
          </a:p>
          <a:p>
            <a:r>
              <a:rPr b="1" dirty="0" smtClean="0"/>
              <a:t>Welder Foundation</a:t>
            </a:r>
            <a:endParaRPr lang="en-CA" b="1" dirty="0" smtClean="0"/>
          </a:p>
          <a:p>
            <a:endParaRPr lang="en-CA" b="1" dirty="0" smtClean="0"/>
          </a:p>
          <a:p>
            <a:pPr algn="ctr">
              <a:buNone/>
            </a:pPr>
            <a:r>
              <a:rPr lang="en-CA" b="1" dirty="0" smtClean="0"/>
              <a:t>*This is just a partial list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Trades are Dirty, Hard, Manual </a:t>
            </a:r>
            <a:r>
              <a:rPr lang="en-US" dirty="0" err="1" smtClean="0"/>
              <a:t>Labour</a:t>
            </a:r>
            <a:r>
              <a:rPr lang="en-US" dirty="0" smtClean="0"/>
              <a:t> Jobs that don’t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Hard workers, trained workers and smart workers move up the ladder and pay scale quickly, especially with the current demand for trades people.   </a:t>
            </a:r>
          </a:p>
          <a:p>
            <a:pPr>
              <a:buNone/>
            </a:pPr>
            <a:r>
              <a:rPr lang="en-US" dirty="0" smtClean="0"/>
              <a:t>Become a Foreman, </a:t>
            </a:r>
          </a:p>
          <a:p>
            <a:pPr>
              <a:buNone/>
            </a:pPr>
            <a:r>
              <a:rPr lang="en-US" dirty="0" smtClean="0"/>
              <a:t>owner, </a:t>
            </a:r>
          </a:p>
          <a:p>
            <a:pPr>
              <a:buNone/>
            </a:pPr>
            <a:r>
              <a:rPr lang="en-US" dirty="0" smtClean="0"/>
              <a:t>contractor, </a:t>
            </a:r>
          </a:p>
          <a:p>
            <a:pPr>
              <a:buNone/>
            </a:pPr>
            <a:r>
              <a:rPr lang="en-US" dirty="0" smtClean="0"/>
              <a:t>instructor, </a:t>
            </a:r>
          </a:p>
          <a:p>
            <a:pPr>
              <a:buNone/>
            </a:pPr>
            <a:r>
              <a:rPr lang="en-US" dirty="0" smtClean="0"/>
              <a:t>inspector, ...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Certificate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/>
              <a:t>“1 year academic program offering up to 30 credits”</a:t>
            </a:r>
          </a:p>
        </p:txBody>
      </p:sp>
      <p:sp>
        <p:nvSpPr>
          <p:cNvPr id="5" name="Rectangle 4"/>
          <p:cNvSpPr/>
          <p:nvPr/>
        </p:nvSpPr>
        <p:spPr>
          <a:xfrm rot="21251967">
            <a:off x="228600" y="2883902"/>
            <a:ext cx="8458200" cy="584776"/>
          </a:xfrm>
          <a:prstGeom prst="rect">
            <a:avLst/>
          </a:prstGeom>
          <a:ln w="635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Some certificates lead to immediate employability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859218" y="3862090"/>
            <a:ext cx="7827583" cy="584776"/>
          </a:xfrm>
          <a:prstGeom prst="rect">
            <a:avLst/>
          </a:prstGeom>
          <a:ln w="635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Apply certificate courses to further education.</a:t>
            </a:r>
            <a:endParaRPr lang="en-US" sz="3200" dirty="0" smtClean="0"/>
          </a:p>
        </p:txBody>
      </p:sp>
      <p:sp>
        <p:nvSpPr>
          <p:cNvPr id="7" name="Rectangle 6"/>
          <p:cNvSpPr/>
          <p:nvPr/>
        </p:nvSpPr>
        <p:spPr>
          <a:xfrm rot="21251967">
            <a:off x="895795" y="4821436"/>
            <a:ext cx="6975707" cy="1077218"/>
          </a:xfrm>
          <a:prstGeom prst="rect">
            <a:avLst/>
          </a:prstGeom>
          <a:ln w="635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Explore and earn credit in a field before committing to a specialty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Interested in a Diploma or Bachelors Degree?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167639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/>
              <a:t>Many certificate programs offer the same courses used in Diploma and Bachelor programs.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smtClean="0"/>
              <a:t>*Use the </a:t>
            </a:r>
            <a:r>
              <a:rPr lang="en-US" sz="2400" dirty="0" err="1" smtClean="0"/>
              <a:t>b</a:t>
            </a:r>
            <a:r>
              <a:rPr lang="en-US" sz="2400" dirty="0" err="1" smtClean="0"/>
              <a:t>ctransferguide.com</a:t>
            </a:r>
            <a:r>
              <a:rPr lang="en-US" sz="2400" dirty="0" smtClean="0"/>
              <a:t> </a:t>
            </a:r>
            <a:r>
              <a:rPr lang="en-US" sz="2400" dirty="0" smtClean="0"/>
              <a:t>to check where your credits transfer</a:t>
            </a:r>
          </a:p>
        </p:txBody>
      </p:sp>
      <p:sp>
        <p:nvSpPr>
          <p:cNvPr id="5" name="TextBox 4"/>
          <p:cNvSpPr txBox="1"/>
          <p:nvPr/>
        </p:nvSpPr>
        <p:spPr>
          <a:xfrm rot="21166497">
            <a:off x="942238" y="2795498"/>
            <a:ext cx="6969681" cy="58477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Bachelor = 120 credits -up to 30 credits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251851">
            <a:off x="1896862" y="3968486"/>
            <a:ext cx="6779747" cy="58477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Diploma = 60 credits –up to 30 credits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 rot="228055">
            <a:off x="304800" y="4648200"/>
            <a:ext cx="4571999" cy="107721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Transfer credits to another Post Secondary Institution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21060691">
            <a:off x="5553707" y="5039703"/>
            <a:ext cx="2743200" cy="107721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UFV $145 per credit = $4,350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SD78 Dual Credit Certificate Programs *Secured &amp; in the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Community Support Worker Certificate *</a:t>
            </a:r>
          </a:p>
          <a:p>
            <a:r>
              <a:rPr lang="en-US" dirty="0" smtClean="0"/>
              <a:t>Health &amp; Human Services Certificate *</a:t>
            </a:r>
          </a:p>
          <a:p>
            <a:r>
              <a:rPr dirty="0" smtClean="0"/>
              <a:t>Hospitality Event Planning</a:t>
            </a:r>
            <a:r>
              <a:rPr lang="en-CA" dirty="0" smtClean="0"/>
              <a:t> Certificate </a:t>
            </a:r>
            <a:r>
              <a:rPr lang="en-CA" dirty="0" smtClean="0"/>
              <a:t>*</a:t>
            </a:r>
          </a:p>
          <a:p>
            <a:r>
              <a:rPr lang="en-US" dirty="0" smtClean="0"/>
              <a:t>Early Childhood Education Certificate</a:t>
            </a:r>
            <a:r>
              <a:rPr dirty="0" smtClean="0"/>
              <a:t> </a:t>
            </a:r>
            <a:endParaRPr lang="en-US" dirty="0" smtClean="0"/>
          </a:p>
          <a:p>
            <a:r>
              <a:rPr lang="en-US" dirty="0" smtClean="0"/>
              <a:t>Accounting certificate</a:t>
            </a:r>
          </a:p>
          <a:p>
            <a:r>
              <a:rPr lang="en-US" dirty="0" smtClean="0"/>
              <a:t>Criminology </a:t>
            </a:r>
            <a:r>
              <a:rPr lang="en-US" dirty="0" smtClean="0"/>
              <a:t>certificate</a:t>
            </a:r>
            <a:endParaRPr lang="en-US" dirty="0" smtClean="0"/>
          </a:p>
          <a:p>
            <a:r>
              <a:rPr lang="en-US" dirty="0" smtClean="0"/>
              <a:t>Engineering </a:t>
            </a:r>
            <a:r>
              <a:rPr lang="en-US" dirty="0" smtClean="0"/>
              <a:t>certificate</a:t>
            </a:r>
            <a:endParaRPr lang="en-US" dirty="0" smtClean="0"/>
          </a:p>
          <a:p>
            <a:r>
              <a:rPr lang="en-US" dirty="0" smtClean="0"/>
              <a:t>Foundations </a:t>
            </a:r>
            <a:r>
              <a:rPr lang="en-US" dirty="0" smtClean="0"/>
              <a:t>in </a:t>
            </a:r>
            <a:r>
              <a:rPr lang="en-US" dirty="0" smtClean="0"/>
              <a:t>Design </a:t>
            </a:r>
            <a:r>
              <a:rPr lang="en-US" dirty="0" smtClean="0"/>
              <a:t>certificate</a:t>
            </a:r>
            <a:endParaRPr lang="en-US" dirty="0" smtClean="0"/>
          </a:p>
          <a:p>
            <a:r>
              <a:rPr lang="en-US" dirty="0" smtClean="0"/>
              <a:t>General Business </a:t>
            </a:r>
            <a:r>
              <a:rPr lang="en-US" dirty="0" smtClean="0"/>
              <a:t>Studies </a:t>
            </a:r>
            <a:r>
              <a:rPr lang="en-US" dirty="0" smtClean="0"/>
              <a:t>certificate</a:t>
            </a:r>
            <a:endParaRPr lang="en-US" dirty="0" smtClean="0"/>
          </a:p>
          <a:p>
            <a:r>
              <a:rPr lang="en-US" dirty="0" smtClean="0"/>
              <a:t>Health Care </a:t>
            </a:r>
            <a:r>
              <a:rPr lang="en-US" dirty="0" smtClean="0"/>
              <a:t>Assistant </a:t>
            </a:r>
            <a:r>
              <a:rPr lang="en-US" dirty="0" smtClean="0"/>
              <a:t>certificate</a:t>
            </a:r>
            <a:endParaRPr lang="en-US" dirty="0" smtClean="0"/>
          </a:p>
          <a:p>
            <a:r>
              <a:rPr lang="en-US" dirty="0" smtClean="0"/>
              <a:t>Legal </a:t>
            </a:r>
            <a:r>
              <a:rPr lang="en-US" dirty="0" smtClean="0"/>
              <a:t>Administrative </a:t>
            </a:r>
            <a:r>
              <a:rPr lang="en-US" dirty="0" smtClean="0"/>
              <a:t>Studies certificate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3" y="685800"/>
            <a:ext cx="9144000" cy="1371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 you know what you want to be when you </a:t>
            </a:r>
            <a:r>
              <a:rPr lang="en-US" sz="3600" dirty="0" smtClean="0"/>
              <a:t>grow up?</a:t>
            </a:r>
            <a:endParaRPr lang="en-US" sz="3600" dirty="0"/>
          </a:p>
        </p:txBody>
      </p:sp>
      <p:pic>
        <p:nvPicPr>
          <p:cNvPr id="4" name="Content Placeholder 3" descr="kid think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1200"/>
            <a:ext cx="8229600" cy="2743200"/>
          </a:xfrm>
        </p:spPr>
      </p:pic>
      <p:sp>
        <p:nvSpPr>
          <p:cNvPr id="5" name="TextBox 4"/>
          <p:cNvSpPr txBox="1"/>
          <p:nvPr/>
        </p:nvSpPr>
        <p:spPr>
          <a:xfrm>
            <a:off x="2781300" y="5105400"/>
            <a:ext cx="3276600" cy="70788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Stencil"/>
                <a:cs typeface="Stencil"/>
              </a:rPr>
              <a:t>THINK FAST</a:t>
            </a:r>
            <a:r>
              <a:rPr lang="en-US" sz="4000" b="1" dirty="0" smtClean="0">
                <a:solidFill>
                  <a:srgbClr val="FF0000"/>
                </a:solidFill>
                <a:latin typeface="Stencil"/>
                <a:cs typeface="Stencil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I have to stick with a Trade or Certificat</a:t>
            </a:r>
            <a:r>
              <a:rPr lang="en-US" dirty="0" smtClean="0"/>
              <a:t>e for my career?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762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5400" dirty="0" smtClean="0">
                <a:latin typeface="Stencil"/>
                <a:cs typeface="Stencil"/>
              </a:rPr>
              <a:t>No</a:t>
            </a:r>
            <a:r>
              <a:rPr lang="en-US" sz="5400" dirty="0" smtClean="0"/>
              <a:t> </a:t>
            </a:r>
            <a:endParaRPr lang="en-US" sz="5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105506">
            <a:off x="551997" y="3634769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 it as a back up plan (be done with entry level jobs)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 rot="674257">
            <a:off x="5467088" y="3674332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Get a better paying job to pay for that diploma or bachelors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Post Secondary Institutions offering these programs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600"/>
          </a:xfrm>
        </p:spPr>
        <p:txBody>
          <a:bodyPr/>
          <a:lstStyle/>
          <a:p>
            <a:r>
              <a:rPr lang="en-US" dirty="0" smtClean="0"/>
              <a:t>UFV - University of The Fraser Valley</a:t>
            </a:r>
            <a:endParaRPr lang="en-US" dirty="0"/>
          </a:p>
        </p:txBody>
      </p:sp>
      <p:pic>
        <p:nvPicPr>
          <p:cNvPr id="4" name="Picture 3" descr="UFV Abborsford.jpg"/>
          <p:cNvPicPr>
            <a:picLocks noChangeAspect="1"/>
          </p:cNvPicPr>
          <p:nvPr/>
        </p:nvPicPr>
        <p:blipFill>
          <a:blip r:embed="rId2"/>
          <a:srcRect l="4000" r="13500"/>
          <a:stretch>
            <a:fillRect/>
          </a:stretch>
        </p:blipFill>
        <p:spPr>
          <a:xfrm>
            <a:off x="4731678" y="1475648"/>
            <a:ext cx="4412321" cy="268750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 descr="UFV Chilliw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5648"/>
            <a:ext cx="4038600" cy="268750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 descr="uf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900" y="4800600"/>
            <a:ext cx="4940300" cy="1676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4000" y="4218848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Chilliwack Trades Campus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31677" y="4218848"/>
            <a:ext cx="441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Abbotsford Campus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BCIT - British Columbia Institute of Technology</a:t>
            </a:r>
            <a:endParaRPr lang="en-US" sz="3600" dirty="0"/>
          </a:p>
        </p:txBody>
      </p:sp>
      <p:pic>
        <p:nvPicPr>
          <p:cNvPr id="4" name="Content Placeholder 3" descr="BCIT camp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487" y="1143000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598487" y="566896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Burnaby</a:t>
            </a:r>
            <a:endParaRPr lang="en-US" dirty="0"/>
          </a:p>
        </p:txBody>
      </p:sp>
      <p:pic>
        <p:nvPicPr>
          <p:cNvPr id="6" name="Picture 5" descr="bc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800045"/>
            <a:ext cx="401955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TRU - Thompson Rivers University</a:t>
            </a:r>
            <a:endParaRPr lang="en-US" dirty="0"/>
          </a:p>
        </p:txBody>
      </p:sp>
      <p:pic>
        <p:nvPicPr>
          <p:cNvPr id="4" name="Content Placeholder 3" descr="TRU Camp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78697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447800" y="6312933"/>
            <a:ext cx="603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Kamloops</a:t>
            </a:r>
            <a:endParaRPr lang="en-US" dirty="0"/>
          </a:p>
        </p:txBody>
      </p:sp>
      <p:pic>
        <p:nvPicPr>
          <p:cNvPr id="6" name="Picture 5" descr="TRU.png"/>
          <p:cNvPicPr>
            <a:picLocks noChangeAspect="1"/>
          </p:cNvPicPr>
          <p:nvPr/>
        </p:nvPicPr>
        <p:blipFill>
          <a:blip r:embed="rId3"/>
          <a:srcRect l="7717" t="14815" r="9325" b="18519"/>
          <a:stretch>
            <a:fillRect/>
          </a:stretch>
        </p:blipFill>
        <p:spPr>
          <a:xfrm>
            <a:off x="2743200" y="1371600"/>
            <a:ext cx="3276600" cy="1371600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KPU - </a:t>
            </a:r>
            <a:r>
              <a:rPr lang="en-US" dirty="0" err="1" smtClean="0"/>
              <a:t>Kwantlen</a:t>
            </a:r>
            <a:r>
              <a:rPr lang="en-US" dirty="0" smtClean="0"/>
              <a:t> </a:t>
            </a:r>
            <a:r>
              <a:rPr lang="en-US" dirty="0" smtClean="0"/>
              <a:t>Polytechnic </a:t>
            </a:r>
            <a:r>
              <a:rPr lang="en-US" dirty="0" smtClean="0"/>
              <a:t>University</a:t>
            </a:r>
            <a:endParaRPr lang="en-US" dirty="0"/>
          </a:p>
        </p:txBody>
      </p:sp>
      <p:pic>
        <p:nvPicPr>
          <p:cNvPr id="4" name="Content Placeholder 3" descr="KPU camp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98700"/>
            <a:ext cx="8229600" cy="3128963"/>
          </a:xfrm>
        </p:spPr>
      </p:pic>
      <p:sp>
        <p:nvSpPr>
          <p:cNvPr id="5" name="TextBox 4"/>
          <p:cNvSpPr txBox="1"/>
          <p:nvPr/>
        </p:nvSpPr>
        <p:spPr>
          <a:xfrm>
            <a:off x="457200" y="542766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Cloverdale 			Surrey</a:t>
            </a:r>
            <a:r>
              <a:rPr lang="en-US" dirty="0" smtClean="0"/>
              <a:t>			Langley			Richmond</a:t>
            </a:r>
            <a:endParaRPr lang="en-US" dirty="0"/>
          </a:p>
        </p:txBody>
      </p:sp>
      <p:pic>
        <p:nvPicPr>
          <p:cNvPr id="6" name="Picture 5" descr="kwantl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832" y="1600200"/>
            <a:ext cx="4517568" cy="1256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Northern Lights College</a:t>
            </a:r>
            <a:endParaRPr lang="en-US" dirty="0"/>
          </a:p>
        </p:txBody>
      </p:sp>
      <p:pic>
        <p:nvPicPr>
          <p:cNvPr id="4" name="Content Placeholder 3" descr="NLC camp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064" y="2438400"/>
            <a:ext cx="7795736" cy="3897868"/>
          </a:xfrm>
        </p:spPr>
      </p:pic>
      <p:sp>
        <p:nvSpPr>
          <p:cNvPr id="5" name="TextBox 4"/>
          <p:cNvSpPr txBox="1"/>
          <p:nvPr/>
        </p:nvSpPr>
        <p:spPr>
          <a:xfrm>
            <a:off x="891064" y="6336268"/>
            <a:ext cx="77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Fort St. John					Dawson Creek</a:t>
            </a:r>
            <a:endParaRPr lang="en-US" dirty="0"/>
          </a:p>
        </p:txBody>
      </p:sp>
      <p:pic>
        <p:nvPicPr>
          <p:cNvPr id="6" name="Picture 5" descr="nlc.jpg"/>
          <p:cNvPicPr>
            <a:picLocks noChangeAspect="1"/>
          </p:cNvPicPr>
          <p:nvPr/>
        </p:nvPicPr>
        <p:blipFill>
          <a:blip r:embed="rId3"/>
          <a:srcRect l="18000" r="18000"/>
          <a:stretch>
            <a:fillRect/>
          </a:stretch>
        </p:blipFill>
        <p:spPr>
          <a:xfrm>
            <a:off x="304800" y="1143000"/>
            <a:ext cx="2438400" cy="2540000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SS Hairdress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3250" y="4572000"/>
            <a:ext cx="4273550" cy="2051304"/>
          </a:xfrm>
          <a:ln w="25400">
            <a:solidFill>
              <a:schemeClr val="tx1"/>
            </a:solidFill>
          </a:ln>
        </p:spPr>
      </p:pic>
      <p:pic>
        <p:nvPicPr>
          <p:cNvPr id="5" name="Picture 4" descr="c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100"/>
            <a:ext cx="4114800" cy="1968500"/>
          </a:xfrm>
          <a:prstGeom prst="rect">
            <a:avLst/>
          </a:prstGeom>
        </p:spPr>
      </p:pic>
      <p:pic>
        <p:nvPicPr>
          <p:cNvPr id="6" name="Picture 5" descr="CSS Camp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44" y="1905000"/>
            <a:ext cx="5893456" cy="2819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Chilliwack Senior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39256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Hair Dressing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TRU Welding Program at HSS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A 26 </a:t>
            </a:r>
            <a:r>
              <a:rPr lang="en-CA" dirty="0" smtClean="0"/>
              <a:t>Week program</a:t>
            </a:r>
            <a:r>
              <a:rPr lang="en-CA" dirty="0" smtClean="0"/>
              <a:t> granting students their level </a:t>
            </a:r>
            <a:r>
              <a:rPr lang="en-CA" dirty="0" smtClean="0"/>
              <a:t>1 &amp; 2 welding tickets</a:t>
            </a:r>
            <a:endParaRPr lang="en-CA" dirty="0" smtClean="0"/>
          </a:p>
          <a:p>
            <a:r>
              <a:rPr lang="en-CA" dirty="0" smtClean="0"/>
              <a:t>S</a:t>
            </a:r>
            <a:r>
              <a:rPr lang="en-CA" dirty="0" smtClean="0"/>
              <a:t>tarts mid-summer and finishes with semester 1</a:t>
            </a:r>
            <a:br>
              <a:rPr lang="en-CA" dirty="0" smtClean="0"/>
            </a:br>
            <a:endParaRPr lang="en-US" dirty="0"/>
          </a:p>
        </p:txBody>
      </p:sp>
      <p:pic>
        <p:nvPicPr>
          <p:cNvPr id="5" name="Picture 4" descr="welder.jpg"/>
          <p:cNvPicPr>
            <a:picLocks noChangeAspect="1"/>
          </p:cNvPicPr>
          <p:nvPr/>
        </p:nvPicPr>
        <p:blipFill>
          <a:blip r:embed="rId2"/>
          <a:srcRect l="6329" r="12658"/>
          <a:stretch>
            <a:fillRect/>
          </a:stretch>
        </p:blipFill>
        <p:spPr>
          <a:xfrm>
            <a:off x="4267200" y="3321367"/>
            <a:ext cx="4876800" cy="3536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321367"/>
            <a:ext cx="35052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The classroom is a </a:t>
            </a:r>
            <a:r>
              <a:rPr sz="3200" dirty="0" smtClean="0"/>
              <a:t>53</a:t>
            </a:r>
            <a:r>
              <a:rPr lang="en-CA" sz="3200" dirty="0" smtClean="0"/>
              <a:t> ft.</a:t>
            </a:r>
            <a:r>
              <a:rPr sz="3200" dirty="0" smtClean="0"/>
              <a:t> trailer</a:t>
            </a:r>
            <a:r>
              <a:rPr sz="3200" dirty="0" smtClean="0"/>
              <a:t> that </a:t>
            </a:r>
            <a:r>
              <a:rPr sz="3200" dirty="0" smtClean="0"/>
              <a:t>expands into a 1,000 </a:t>
            </a:r>
            <a:r>
              <a:rPr lang="en-CA" sz="3200" dirty="0" smtClean="0"/>
              <a:t>sq ft. </a:t>
            </a:r>
            <a:r>
              <a:rPr sz="3200" dirty="0" smtClean="0"/>
              <a:t>training facility</a:t>
            </a:r>
            <a:r>
              <a:rPr lang="en-CA" sz="3200" dirty="0" smtClean="0"/>
              <a:t>, housing </a:t>
            </a:r>
            <a:r>
              <a:rPr sz="3200" dirty="0" smtClean="0"/>
              <a:t>12</a:t>
            </a:r>
            <a:r>
              <a:rPr lang="en-CA" sz="3200" dirty="0" smtClean="0"/>
              <a:t> welding</a:t>
            </a:r>
            <a:r>
              <a:rPr sz="3200" dirty="0" smtClean="0"/>
              <a:t> stations</a:t>
            </a:r>
            <a:r>
              <a:rPr lang="en-CA" sz="32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I need to get into these programs?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Meet university entrance requirements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Minimum 60% in math 10/11 and Com/Eng 12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90600" y="4172130"/>
            <a:ext cx="6934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Good Attendance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Related elective courses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Youth Work in </a:t>
            </a:r>
            <a:r>
              <a:rPr lang="en-US" sz="2800" dirty="0" smtClean="0">
                <a:solidFill>
                  <a:srgbClr val="0000FF"/>
                </a:solidFill>
              </a:rPr>
              <a:t>Trades courses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Work </a:t>
            </a:r>
            <a:r>
              <a:rPr lang="en-US" sz="2800" dirty="0" smtClean="0">
                <a:solidFill>
                  <a:srgbClr val="0000FF"/>
                </a:solidFill>
              </a:rPr>
              <a:t>Experience courses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97180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Seats are limited, preference will be given to students with: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447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(Any education pursued beyond high school)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1072277"/>
            <a:ext cx="6705600" cy="2585323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alibri (Body)"/>
                <a:cs typeface="Calibri (Body)"/>
              </a:rPr>
              <a:t>Do you plan to attend post secondary school?</a:t>
            </a:r>
            <a:endParaRPr lang="en-US" sz="5400" b="1" dirty="0">
              <a:latin typeface="Calibri (Body)"/>
              <a:cs typeface="Calibri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Other Opportunities with SD78 to Explore Careers</a:t>
            </a:r>
            <a:endParaRPr lang="en-US" sz="5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Heavy Metal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55927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CA" sz="2595" dirty="0" smtClean="0"/>
              <a:t>E</a:t>
            </a:r>
            <a:r>
              <a:rPr sz="2595" dirty="0" smtClean="0"/>
              <a:t>xplore the career choices</a:t>
            </a:r>
            <a:r>
              <a:rPr lang="en-CA" sz="2595" dirty="0" smtClean="0"/>
              <a:t> of</a:t>
            </a:r>
            <a:r>
              <a:rPr sz="2595" dirty="0" smtClean="0"/>
              <a:t> heavy equipment operators in the construction industry.</a:t>
            </a:r>
            <a:endParaRPr lang="en-CA" sz="2595" dirty="0" smtClean="0"/>
          </a:p>
          <a:p>
            <a:pPr algn="ctr">
              <a:buNone/>
            </a:pPr>
            <a:endParaRPr lang="en-CA" sz="2595" dirty="0" smtClean="0"/>
          </a:p>
          <a:p>
            <a:pPr algn="ctr">
              <a:buNone/>
            </a:pPr>
            <a:r>
              <a:rPr lang="en-CA" sz="2595" dirty="0" smtClean="0"/>
              <a:t>hands on experience on many types of heavy equipment, with </a:t>
            </a:r>
            <a:r>
              <a:rPr sz="2595" dirty="0" smtClean="0"/>
              <a:t>experienced operators</a:t>
            </a:r>
            <a:endParaRPr lang="en-CA" sz="2595" dirty="0" smtClean="0"/>
          </a:p>
          <a:p>
            <a:pPr>
              <a:buNone/>
            </a:pPr>
            <a:r>
              <a:rPr dirty="0" smtClean="0"/>
              <a:t> </a:t>
            </a: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dirty="0" smtClean="0"/>
              <a:t>Leave with Certificates:</a:t>
            </a:r>
          </a:p>
          <a:p>
            <a:pPr algn="ctr">
              <a:buNone/>
            </a:pPr>
            <a:r>
              <a:rPr dirty="0" smtClean="0"/>
              <a:t>Construction Safety</a:t>
            </a:r>
            <a:r>
              <a:rPr dirty="0" smtClean="0"/>
              <a:t> </a:t>
            </a:r>
            <a:r>
              <a:rPr lang="en-CA" dirty="0" smtClean="0"/>
              <a:t>/ </a:t>
            </a:r>
            <a:r>
              <a:rPr dirty="0" smtClean="0"/>
              <a:t>First Aid</a:t>
            </a:r>
            <a:r>
              <a:rPr lang="en-CA" dirty="0" smtClean="0"/>
              <a:t> / </a:t>
            </a:r>
            <a:r>
              <a:rPr dirty="0" smtClean="0"/>
              <a:t>WHMIS</a:t>
            </a:r>
            <a:r>
              <a:rPr lang="en-CA" dirty="0" smtClean="0"/>
              <a:t> </a:t>
            </a:r>
            <a:r>
              <a:rPr dirty="0" smtClean="0"/>
              <a:t> Training</a:t>
            </a:r>
            <a:endParaRPr lang="en-US" dirty="0"/>
          </a:p>
        </p:txBody>
      </p:sp>
      <p:pic>
        <p:nvPicPr>
          <p:cNvPr id="4" name="Picture 3" descr="heavy equip.jpg"/>
          <p:cNvPicPr>
            <a:picLocks noChangeAspect="1"/>
          </p:cNvPicPr>
          <p:nvPr/>
        </p:nvPicPr>
        <p:blipFill>
          <a:blip r:embed="rId2"/>
          <a:srcRect t="34127" b="16667"/>
          <a:stretch>
            <a:fillRect/>
          </a:stretch>
        </p:blipFill>
        <p:spPr>
          <a:xfrm>
            <a:off x="0" y="3429000"/>
            <a:ext cx="91440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Northern Opportunities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Climb a wind turbine</a:t>
            </a:r>
          </a:p>
          <a:p>
            <a:r>
              <a:rPr lang="en-CA" dirty="0" smtClean="0"/>
              <a:t>Tour Ft. St. John and Dawson Creek Northern Lights College</a:t>
            </a:r>
          </a:p>
          <a:p>
            <a:r>
              <a:rPr lang="en-CA" dirty="0" smtClean="0"/>
              <a:t>Walk around a oil &amp; gas drilling </a:t>
            </a:r>
            <a:r>
              <a:rPr lang="en-CA" dirty="0" err="1" smtClean="0"/>
              <a:t>derrik</a:t>
            </a:r>
            <a:endParaRPr lang="en-CA" dirty="0" smtClean="0"/>
          </a:p>
          <a:p>
            <a:r>
              <a:rPr lang="en-CA" dirty="0" smtClean="0"/>
              <a:t>Learn about the BC Hydro Site C dam</a:t>
            </a:r>
          </a:p>
          <a:p>
            <a:r>
              <a:rPr lang="en-CA" dirty="0" smtClean="0"/>
              <a:t>T</a:t>
            </a:r>
            <a:r>
              <a:rPr dirty="0" smtClean="0"/>
              <a:t>our </a:t>
            </a:r>
            <a:r>
              <a:rPr dirty="0" smtClean="0"/>
              <a:t>Tervita, Shell, Progress Energy, </a:t>
            </a:r>
            <a:r>
              <a:rPr dirty="0" smtClean="0"/>
              <a:t>and</a:t>
            </a:r>
            <a:r>
              <a:rPr lang="en-CA" dirty="0" smtClean="0"/>
              <a:t>/or</a:t>
            </a:r>
            <a:r>
              <a:rPr dirty="0" smtClean="0"/>
              <a:t> </a:t>
            </a:r>
            <a:r>
              <a:rPr dirty="0" smtClean="0"/>
              <a:t>Encana facilities.</a:t>
            </a:r>
            <a:r>
              <a:rPr dirty="0" smtClean="0"/>
              <a:t> </a:t>
            </a:r>
            <a:endParaRPr lang="en-CA" dirty="0" smtClean="0"/>
          </a:p>
          <a:p>
            <a:r>
              <a:rPr lang="en-CA" dirty="0" smtClean="0"/>
              <a:t>Get </a:t>
            </a:r>
            <a:r>
              <a:rPr dirty="0" smtClean="0"/>
              <a:t>a </a:t>
            </a:r>
            <a:r>
              <a:rPr dirty="0" smtClean="0"/>
              <a:t>taste of what life at camp is really like</a:t>
            </a:r>
            <a:r>
              <a:rPr dirty="0" smtClean="0"/>
              <a:t>.</a:t>
            </a:r>
            <a:endParaRPr lang="en-CA" dirty="0" smtClean="0"/>
          </a:p>
          <a:p>
            <a:r>
              <a:rPr lang="en-CA" dirty="0" smtClean="0"/>
              <a:t>Learn about the lives and careers of men and women working in the energy sector, </a:t>
            </a:r>
            <a:r>
              <a:rPr dirty="0" smtClean="0"/>
              <a:t>while </a:t>
            </a:r>
            <a:r>
              <a:rPr lang="en-CA" dirty="0" smtClean="0"/>
              <a:t>playing a round of golf. </a:t>
            </a:r>
            <a:endParaRPr lang="en-US" dirty="0"/>
          </a:p>
        </p:txBody>
      </p:sp>
      <p:pic>
        <p:nvPicPr>
          <p:cNvPr id="4" name="Picture 3" descr="wind turbine.gif"/>
          <p:cNvPicPr>
            <a:picLocks noChangeAspect="1"/>
          </p:cNvPicPr>
          <p:nvPr/>
        </p:nvPicPr>
        <p:blipFill>
          <a:blip r:embed="rId2">
            <a:alphaModFix amt="31000"/>
          </a:blip>
          <a:srcRect r="18159"/>
          <a:stretch>
            <a:fillRect/>
          </a:stretch>
        </p:blipFill>
        <p:spPr>
          <a:xfrm>
            <a:off x="0" y="1053935"/>
            <a:ext cx="9144001" cy="5804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WEX 12A &amp; WEX 12B are 2 grade 12 elective classes allowing students to get credit for working.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Work in Trades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Are you already working in an Trade?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Earn up to 4 elective courses for your work &amp; a $1,000 Scholarship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$1,000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the 4 Youth Work in Trades courses</a:t>
            </a:r>
          </a:p>
          <a:p>
            <a:r>
              <a:rPr lang="en-US" dirty="0" smtClean="0"/>
              <a:t>Complete 900 Apprenticeship hours (22.5 full time weeks) before Aug 31</a:t>
            </a:r>
            <a:r>
              <a:rPr lang="en-US" baseline="30000" dirty="0" smtClean="0"/>
              <a:t>st</a:t>
            </a:r>
            <a:r>
              <a:rPr lang="en-US" dirty="0" smtClean="0"/>
              <a:t> of the school year you turn 19</a:t>
            </a:r>
          </a:p>
          <a:p>
            <a:r>
              <a:rPr lang="en-US" dirty="0" smtClean="0"/>
              <a:t>C+ average in your grade 12 courses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Space is limited in these programs and opportunities, Let’s Chat 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Student’s, see me during a flex block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Parents, I’d be happy to set up a meeting with you and your son or daughter to chat about career programs offered by SD78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 you</a:t>
            </a:r>
            <a:endParaRPr lang="en-US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Not Going to Post Secondary?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47469">
            <a:off x="631637" y="1593049"/>
            <a:ext cx="8229600" cy="3200400"/>
          </a:xfrm>
          <a:ln w="635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>
                <a:solidFill>
                  <a:srgbClr val="0000FF"/>
                </a:solidFill>
              </a:rPr>
              <a:t>Would you go if SD78 could pay your first year’s tuition? </a:t>
            </a:r>
            <a:endParaRPr lang="en-US" sz="6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44669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Already going and want to hear about FREE TUITION?</a:t>
            </a:r>
          </a:p>
          <a:p>
            <a:pPr algn="ctr"/>
            <a:r>
              <a:rPr lang="en-US" sz="2800" dirty="0" smtClean="0"/>
              <a:t>(Keep listening)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can I get Free Tuition?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/>
              <a:t>We don’t have the capacity to offer all educational programs in High School. </a:t>
            </a:r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/>
              <a:t>SD78 has agreements with specific institutions, to offer Dual Credit programs, opening the door to programs we can’t offer in the high school. </a:t>
            </a:r>
          </a:p>
          <a:p>
            <a:pPr algn="ctr">
              <a:buNone/>
            </a:pPr>
            <a:endParaRPr lang="en-US" sz="3892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</a:t>
            </a:r>
            <a:r>
              <a:rPr lang="en-US" dirty="0" smtClean="0"/>
              <a:t> is </a:t>
            </a:r>
            <a:r>
              <a:rPr lang="en-US" dirty="0" smtClean="0"/>
              <a:t>Dual </a:t>
            </a:r>
            <a:r>
              <a:rPr lang="en-US" dirty="0" smtClean="0"/>
              <a:t>Credit?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“Students are enrolled in High school and Post Secondary at the same time.”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“Students only attend Post Secondary, but earn credits for high school and post secondary at the same time.”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The ministry is paying for the student to attend high school, which pays for the post secondary tuition.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200400" cy="6553200"/>
          </a:xfrm>
          <a:noFill/>
          <a:ln w="63500">
            <a:solidFill>
              <a:srgbClr val="3366FF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Dual Credit Programs are not a free ride, but with a couple scholarships they could be! 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52400"/>
            <a:ext cx="5486400" cy="677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 smtClean="0"/>
              <a:t>Example</a:t>
            </a:r>
          </a:p>
          <a:p>
            <a:r>
              <a:rPr lang="en-CA" sz="2800" b="1" dirty="0" smtClean="0"/>
              <a:t>Professional Cook Foundation Program at UFV </a:t>
            </a:r>
          </a:p>
          <a:p>
            <a:r>
              <a:rPr lang="en-CA" sz="2800" b="1" dirty="0" smtClean="0"/>
              <a:t>(level 1 &amp; 2)</a:t>
            </a:r>
          </a:p>
          <a:p>
            <a:endParaRPr lang="en-CA" sz="2800" b="1" dirty="0" smtClean="0"/>
          </a:p>
          <a:p>
            <a:r>
              <a:rPr lang="en-CA" sz="2800" b="1" dirty="0" smtClean="0">
                <a:solidFill>
                  <a:srgbClr val="FF0000"/>
                </a:solidFill>
              </a:rPr>
              <a:t>Tuition paid by SD78		</a:t>
            </a:r>
            <a:r>
              <a:rPr sz="2800" b="1" dirty="0" smtClean="0">
                <a:solidFill>
                  <a:srgbClr val="FF0000"/>
                </a:solidFill>
              </a:rPr>
              <a:t>$</a:t>
            </a:r>
            <a:r>
              <a:rPr sz="2800" b="1" dirty="0" smtClean="0">
                <a:solidFill>
                  <a:srgbClr val="FF0000"/>
                </a:solidFill>
              </a:rPr>
              <a:t>4,591.86 </a:t>
            </a:r>
            <a:r>
              <a:rPr sz="2800" b="1" dirty="0" smtClean="0">
                <a:solidFill>
                  <a:srgbClr val="FF0000"/>
                </a:solidFill>
              </a:rPr>
              <a:t> </a:t>
            </a:r>
            <a:endParaRPr lang="en-CA" sz="2800" b="1" dirty="0" smtClean="0">
              <a:solidFill>
                <a:srgbClr val="FF0000"/>
              </a:solidFill>
            </a:endParaRPr>
          </a:p>
          <a:p>
            <a:endParaRPr lang="en-CA" sz="2800" b="1" dirty="0" smtClean="0"/>
          </a:p>
          <a:p>
            <a:r>
              <a:rPr lang="en-CA" sz="2800" dirty="0" smtClean="0"/>
              <a:t>Ancillary Fee				</a:t>
            </a:r>
            <a:r>
              <a:rPr sz="2800" dirty="0" smtClean="0"/>
              <a:t>$</a:t>
            </a:r>
            <a:r>
              <a:rPr sz="2800" dirty="0" smtClean="0"/>
              <a:t>550.68 </a:t>
            </a:r>
            <a:endParaRPr lang="en-CA" sz="2800" dirty="0" smtClean="0"/>
          </a:p>
          <a:p>
            <a:r>
              <a:rPr lang="en-CA" sz="2800" dirty="0" smtClean="0"/>
              <a:t>Student Fee					</a:t>
            </a:r>
            <a:r>
              <a:rPr sz="2800" dirty="0" smtClean="0"/>
              <a:t>$</a:t>
            </a:r>
            <a:r>
              <a:rPr sz="2800" dirty="0" smtClean="0"/>
              <a:t>310.40 </a:t>
            </a:r>
            <a:endParaRPr lang="en-CA" sz="2800" dirty="0" smtClean="0"/>
          </a:p>
          <a:p>
            <a:r>
              <a:rPr lang="en-CA" sz="2800" dirty="0" smtClean="0">
                <a:solidFill>
                  <a:srgbClr val="0000FF"/>
                </a:solidFill>
              </a:rPr>
              <a:t>Tools	(you keep)			</a:t>
            </a:r>
            <a:r>
              <a:rPr sz="2800" dirty="0" smtClean="0">
                <a:solidFill>
                  <a:srgbClr val="0000FF"/>
                </a:solidFill>
              </a:rPr>
              <a:t>$</a:t>
            </a:r>
            <a:r>
              <a:rPr sz="2800" dirty="0" smtClean="0">
                <a:solidFill>
                  <a:srgbClr val="0000FF"/>
                </a:solidFill>
              </a:rPr>
              <a:t>450.00 </a:t>
            </a:r>
            <a:endParaRPr lang="en-CA" sz="2800" dirty="0" smtClean="0">
              <a:solidFill>
                <a:srgbClr val="0000FF"/>
              </a:solidFill>
            </a:endParaRPr>
          </a:p>
          <a:p>
            <a:r>
              <a:rPr lang="en-CA" sz="2800" dirty="0" smtClean="0">
                <a:solidFill>
                  <a:srgbClr val="0000FF"/>
                </a:solidFill>
              </a:rPr>
              <a:t>Books	(you Keep)			</a:t>
            </a:r>
            <a:r>
              <a:rPr sz="2800" dirty="0" smtClean="0">
                <a:solidFill>
                  <a:srgbClr val="0000FF"/>
                </a:solidFill>
              </a:rPr>
              <a:t>$</a:t>
            </a:r>
            <a:r>
              <a:rPr sz="2800" dirty="0" smtClean="0">
                <a:solidFill>
                  <a:srgbClr val="0000FF"/>
                </a:solidFill>
              </a:rPr>
              <a:t>642.00 </a:t>
            </a:r>
            <a:r>
              <a:rPr lang="en-CA" sz="28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CA" sz="2800" dirty="0" smtClean="0">
                <a:solidFill>
                  <a:srgbClr val="0000FF"/>
                </a:solidFill>
              </a:rPr>
              <a:t>Clothes (you keep)			</a:t>
            </a:r>
            <a:r>
              <a:rPr sz="2800" dirty="0" smtClean="0">
                <a:solidFill>
                  <a:srgbClr val="0000FF"/>
                </a:solidFill>
              </a:rPr>
              <a:t>$200.00</a:t>
            </a:r>
            <a:endParaRPr lang="en-CA" sz="2800" dirty="0" smtClean="0">
              <a:solidFill>
                <a:srgbClr val="0000FF"/>
              </a:solidFill>
            </a:endParaRPr>
          </a:p>
          <a:p>
            <a:r>
              <a:rPr lang="en-CA" sz="2800" b="1" dirty="0" smtClean="0"/>
              <a:t>Total							</a:t>
            </a:r>
            <a:r>
              <a:rPr lang="en-CA" sz="2800" b="1" u="sng" dirty="0" smtClean="0"/>
              <a:t>$6,960.53</a:t>
            </a:r>
            <a:r>
              <a:rPr lang="en-CA" sz="2800" b="1" dirty="0" smtClean="0">
                <a:solidFill>
                  <a:srgbClr val="FF0000"/>
                </a:solidFill>
              </a:rPr>
              <a:t>				</a:t>
            </a:r>
            <a:r>
              <a:rPr lang="en-CA" sz="2800" b="1" dirty="0" smtClean="0"/>
              <a:t>					</a:t>
            </a:r>
          </a:p>
          <a:p>
            <a:r>
              <a:rPr lang="en-CA" sz="2800" b="1" dirty="0" smtClean="0">
                <a:solidFill>
                  <a:srgbClr val="FF0000"/>
                </a:solidFill>
              </a:rPr>
              <a:t>Your </a:t>
            </a:r>
            <a:r>
              <a:rPr lang="en-CA" sz="2800" b="1" dirty="0" smtClean="0">
                <a:solidFill>
                  <a:srgbClr val="FF0000"/>
                </a:solidFill>
              </a:rPr>
              <a:t>cost </a:t>
            </a:r>
            <a:r>
              <a:rPr lang="en-CA" sz="2800" b="1" dirty="0" smtClean="0"/>
              <a:t>					</a:t>
            </a:r>
            <a:r>
              <a:rPr lang="en-CA" sz="2800" b="1" dirty="0" smtClean="0">
                <a:solidFill>
                  <a:srgbClr val="FF0000"/>
                </a:solidFill>
              </a:rPr>
              <a:t>$2,368.67</a:t>
            </a:r>
            <a:r>
              <a:rPr lang="en-CA" sz="2400" b="1" dirty="0" smtClean="0"/>
              <a:t>		</a:t>
            </a:r>
          </a:p>
          <a:p>
            <a:r>
              <a:rPr lang="en-CA" sz="2400" b="1" dirty="0" smtClean="0">
                <a:solidFill>
                  <a:schemeClr val="accent6">
                    <a:lumMod val="50000"/>
                  </a:schemeClr>
                </a:solidFill>
              </a:rPr>
              <a:t>(Your Educational Costs		$861.08)</a:t>
            </a:r>
          </a:p>
          <a:p>
            <a:r>
              <a:rPr b="1" dirty="0" smtClean="0"/>
              <a:t> </a:t>
            </a:r>
            <a:endParaRPr lang="en-C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dirty="0" smtClean="0"/>
              <a:t>SD78 Dual Credit programs include  Trades Programs and Certificate Programs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 rot="21338790">
            <a:off x="580367" y="4877016"/>
            <a:ext cx="8077200" cy="107721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(We have reserved and preferred seating.  </a:t>
            </a:r>
          </a:p>
          <a:p>
            <a:pPr algn="ctr"/>
            <a:r>
              <a:rPr lang="en-US" sz="3200" dirty="0" smtClean="0"/>
              <a:t>Jump the waitlist!)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Trade?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15911">
            <a:off x="1777977" y="1979877"/>
            <a:ext cx="5486400" cy="762000"/>
          </a:xfrm>
          <a:ln w="63500">
            <a:solidFill>
              <a:srgbClr val="008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008000"/>
                </a:solidFill>
              </a:rPr>
              <a:t>“Arts &amp; Crafts for Adults”</a:t>
            </a:r>
            <a:endParaRPr lang="en-US" sz="4000" b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895978">
            <a:off x="1845051" y="3587883"/>
            <a:ext cx="5562600" cy="1446550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4400" b="1" dirty="0" smtClean="0">
                <a:solidFill>
                  <a:srgbClr val="3366FF"/>
                </a:solidFill>
              </a:rPr>
              <a:t>T</a:t>
            </a:r>
            <a:r>
              <a:rPr sz="4400" b="1" dirty="0" smtClean="0">
                <a:solidFill>
                  <a:srgbClr val="3366FF"/>
                </a:solidFill>
              </a:rPr>
              <a:t>ypically</a:t>
            </a:r>
            <a:r>
              <a:rPr lang="en-CA" sz="4400" b="1" dirty="0" smtClean="0">
                <a:solidFill>
                  <a:srgbClr val="3366FF"/>
                </a:solidFill>
              </a:rPr>
              <a:t> hands on jobs</a:t>
            </a:r>
            <a:r>
              <a:rPr sz="4400" b="1" dirty="0" smtClean="0">
                <a:solidFill>
                  <a:srgbClr val="3366FF"/>
                </a:solidFill>
              </a:rPr>
              <a:t> requiring manual skills</a:t>
            </a:r>
            <a:endParaRPr lang="en-US" sz="44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3283</TotalTime>
  <Words>1267</Words>
  <Application>Microsoft Macintosh PowerPoint</Application>
  <PresentationFormat>On-screen Show (4:3)</PresentationFormat>
  <Paragraphs>192</Paragraphs>
  <Slides>37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School District 78 Trades, Apprenticeships &amp; Certificate Opportunities</vt:lpstr>
      <vt:lpstr>Do you know what you want to be when you grow up?</vt:lpstr>
      <vt:lpstr>Slide 3</vt:lpstr>
      <vt:lpstr>Not Going to Post Secondary? </vt:lpstr>
      <vt:lpstr>Why can I get Free Tuition? </vt:lpstr>
      <vt:lpstr>What is Dual Credit?  </vt:lpstr>
      <vt:lpstr>Dual Credit Programs are not a free ride, but with a couple scholarships they could be! </vt:lpstr>
      <vt:lpstr>Slide 8</vt:lpstr>
      <vt:lpstr>What is a Trade? </vt:lpstr>
      <vt:lpstr>Can you name a Trade? </vt:lpstr>
      <vt:lpstr>Find a full list of Trades through the ITA “Industry Training Authority”</vt:lpstr>
      <vt:lpstr>Trades Qualifications (Tickets) are earned through Apprenticeships </vt:lpstr>
      <vt:lpstr>Traditional Apprenticeship Route</vt:lpstr>
      <vt:lpstr>Trades Foundation Program Route</vt:lpstr>
      <vt:lpstr>SD78 Trades Foundation Dual Credit Programs</vt:lpstr>
      <vt:lpstr>Trades are Dirty, Hard, Manual Labour Jobs that don’t pay</vt:lpstr>
      <vt:lpstr>What is a Certificate Program?</vt:lpstr>
      <vt:lpstr>Interested in a Diploma or Bachelors Degree?</vt:lpstr>
      <vt:lpstr>SD78 Dual Credit Certificate Programs *Secured &amp; in the Works</vt:lpstr>
      <vt:lpstr>Do I have to stick with a Trade or Certificate for my career? </vt:lpstr>
      <vt:lpstr>Slide 21</vt:lpstr>
      <vt:lpstr>UFV - University of The Fraser Valley</vt:lpstr>
      <vt:lpstr>BCIT - British Columbia Institute of Technology</vt:lpstr>
      <vt:lpstr>TRU - Thompson Rivers University</vt:lpstr>
      <vt:lpstr>KPU - Kwantlen Polytechnic University</vt:lpstr>
      <vt:lpstr>Northern Lights College</vt:lpstr>
      <vt:lpstr>Chilliwack Senior</vt:lpstr>
      <vt:lpstr>TRU Welding Program at HSS</vt:lpstr>
      <vt:lpstr>What do I need to get into these programs?</vt:lpstr>
      <vt:lpstr>Other Opportunities with SD78 to Explore Careers</vt:lpstr>
      <vt:lpstr>Heavy Metal Rocks</vt:lpstr>
      <vt:lpstr>Northern Opportunities Tour</vt:lpstr>
      <vt:lpstr>Work Experience</vt:lpstr>
      <vt:lpstr>Youth Work in Trades</vt:lpstr>
      <vt:lpstr>$1,000 Scholarship</vt:lpstr>
      <vt:lpstr>Space is limited in these programs and opportunities, Let’s Chat Early</vt:lpstr>
      <vt:lpstr>Thank you</vt:lpstr>
    </vt:vector>
  </TitlesOfParts>
  <Company>Hope Secondary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UFV</dc:title>
  <dc:creator>Jeremy Smith</dc:creator>
  <cp:lastModifiedBy>Jeremy Smith</cp:lastModifiedBy>
  <cp:revision>71</cp:revision>
  <dcterms:created xsi:type="dcterms:W3CDTF">2018-10-07T17:51:52Z</dcterms:created>
  <dcterms:modified xsi:type="dcterms:W3CDTF">2018-10-09T21:55:20Z</dcterms:modified>
</cp:coreProperties>
</file>