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81" r:id="rId3"/>
    <p:sldId id="283" r:id="rId4"/>
    <p:sldId id="284" r:id="rId5"/>
    <p:sldId id="288" r:id="rId6"/>
    <p:sldId id="285" r:id="rId7"/>
    <p:sldId id="287" r:id="rId8"/>
    <p:sldId id="289" r:id="rId9"/>
    <p:sldId id="290"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847" autoAdjust="0"/>
    <p:restoredTop sz="94652" autoAdjust="0"/>
  </p:normalViewPr>
  <p:slideViewPr>
    <p:cSldViewPr snapToGrid="0" snapToObjects="1">
      <p:cViewPr>
        <p:scale>
          <a:sx n="75" d="100"/>
          <a:sy n="75" d="100"/>
        </p:scale>
        <p:origin x="-990" y="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1ACF68-FE0E-E645-BBF5-792300C38B51}" type="datetimeFigureOut">
              <a:rPr lang="en-US" smtClean="0"/>
              <a:pPr/>
              <a:t>10/9/2018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74F0EE-0759-6B49-92F4-184773AB1A90}" type="slidenum">
              <a:rPr lang="en-US" smtClean="0"/>
              <a:pPr/>
              <a:t>‹#›</a:t>
            </a:fld>
            <a:endParaRPr lang="en-US"/>
          </a:p>
        </p:txBody>
      </p:sp>
    </p:spTree>
    <p:extLst>
      <p:ext uri="{BB962C8B-B14F-4D97-AF65-F5344CB8AC3E}">
        <p14:creationId xmlns:p14="http://schemas.microsoft.com/office/powerpoint/2010/main" val="263733800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CA"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8F1B69E8-23E9-4C1F-AA2B-3C5BA6EDBEAE}" type="datetimeFigureOut">
              <a:rPr lang="en-US" smtClean="0"/>
              <a:pPr/>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pPr/>
              <a:t>‹#›</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CA"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pPr/>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pPr/>
              <a:t>‹#›</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CA" smtClean="0"/>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pPr/>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pPr/>
              <a:t>‹#›</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CA" smtClean="0"/>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CA"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CA" smtClean="0"/>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CA"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8F1B69E8-23E9-4C1F-AA2B-3C5BA6EDBEAE}" type="datetimeFigureOut">
              <a:rPr lang="en-US" smtClean="0"/>
              <a:pPr/>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p:txBody>
          <a:bodyPr/>
          <a:lstStyle/>
          <a:p>
            <a:fld id="{8F1B69E8-23E9-4C1F-AA2B-3C5BA6EDBEAE}" type="datetimeFigureOut">
              <a:rPr lang="en-US" smtClean="0"/>
              <a:pPr/>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82A7F7-08BF-4252-8141-63FB96055BB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8F1B69E8-23E9-4C1F-AA2B-3C5BA6EDBEAE}" type="datetimeFigureOut">
              <a:rPr lang="en-US" smtClean="0"/>
              <a:pPr/>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82A7F7-08BF-4252-8141-63FB96055B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1B69E8-23E9-4C1F-AA2B-3C5BA6EDBEAE}" type="datetimeFigureOut">
              <a:rPr lang="en-US" smtClean="0"/>
              <a:pPr/>
              <a:t>10/9/2018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82A7F7-08BF-4252-8141-63FB96055BB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CA" smtClean="0"/>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8F1B69E8-23E9-4C1F-AA2B-3C5BA6EDBEAE}" type="datetimeFigureOut">
              <a:rPr lang="en-US" smtClean="0"/>
              <a:pPr/>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CA" smtClean="0"/>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8F1B69E8-23E9-4C1F-AA2B-3C5BA6EDBEAE}" type="datetimeFigureOut">
              <a:rPr lang="en-US" smtClean="0"/>
              <a:pPr/>
              <a:t>10/9/2018</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4382A7F7-08BF-4252-8141-63FB96055BBB}" type="slidenum">
              <a:rPr lang="en-US" smtClean="0"/>
              <a:pPr/>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7"/>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hyperlink" Target="https://curriculum.gov.bc.ca/provincial-assessment/graduation/numeracy#pre"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hyperlink" Target="http://www.studentawards.com/"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CLASS OF 2019</a:t>
            </a:r>
            <a:br>
              <a:rPr lang="en-US" dirty="0" smtClean="0"/>
            </a:br>
            <a:r>
              <a:rPr lang="en-US" dirty="0" smtClean="0"/>
              <a:t>Welcome!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917041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TO THE TIMETABLE</a:t>
            </a:r>
            <a:endParaRPr lang="en-US" dirty="0"/>
          </a:p>
        </p:txBody>
      </p:sp>
      <p:sp>
        <p:nvSpPr>
          <p:cNvPr id="3" name="Content Placeholder 2"/>
          <p:cNvSpPr>
            <a:spLocks noGrp="1"/>
          </p:cNvSpPr>
          <p:nvPr>
            <p:ph idx="1"/>
          </p:nvPr>
        </p:nvSpPr>
        <p:spPr/>
        <p:txBody>
          <a:bodyPr/>
          <a:lstStyle/>
          <a:p>
            <a:r>
              <a:rPr lang="en-US" b="1" dirty="0" smtClean="0">
                <a:solidFill>
                  <a:schemeClr val="accent3"/>
                </a:solidFill>
              </a:rPr>
              <a:t>4 classes of 70 minutes each</a:t>
            </a:r>
          </a:p>
          <a:p>
            <a:r>
              <a:rPr lang="en-US" dirty="0" smtClean="0"/>
              <a:t>Addition to the schedule ‘FLEX’ block</a:t>
            </a:r>
          </a:p>
          <a:p>
            <a:pPr lvl="1"/>
            <a:r>
              <a:rPr lang="en-US" b="1" dirty="0" smtClean="0">
                <a:solidFill>
                  <a:srgbClr val="FFCC00"/>
                </a:solidFill>
              </a:rPr>
              <a:t>40 minutes long</a:t>
            </a:r>
          </a:p>
          <a:p>
            <a:pPr lvl="1"/>
            <a:r>
              <a:rPr lang="en-US" b="1" dirty="0" smtClean="0">
                <a:solidFill>
                  <a:srgbClr val="FFCC00"/>
                </a:solidFill>
              </a:rPr>
              <a:t>Between period 2 and 3</a:t>
            </a:r>
          </a:p>
          <a:p>
            <a:pPr lvl="1"/>
            <a:r>
              <a:rPr lang="en-US" b="1" dirty="0" smtClean="0">
                <a:solidFill>
                  <a:srgbClr val="FFCC00"/>
                </a:solidFill>
              </a:rPr>
              <a:t>Purpose of FLEX block</a:t>
            </a:r>
          </a:p>
          <a:p>
            <a:pPr lvl="2"/>
            <a:r>
              <a:rPr lang="en-US" b="1" dirty="0" smtClean="0">
                <a:solidFill>
                  <a:srgbClr val="FFCC00"/>
                </a:solidFill>
              </a:rPr>
              <a:t>Focused support </a:t>
            </a:r>
          </a:p>
        </p:txBody>
      </p:sp>
    </p:spTree>
    <p:extLst>
      <p:ext uri="{BB962C8B-B14F-4D97-AF65-F5344CB8AC3E}">
        <p14:creationId xmlns:p14="http://schemas.microsoft.com/office/powerpoint/2010/main" val="334518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accel="50000" decel="5000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accel="50000" decel="5000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accel="50000" decel="50000"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12788" y="1371600"/>
            <a:ext cx="8228012" cy="1447800"/>
          </a:xfrm>
        </p:spPr>
        <p:txBody>
          <a:bodyPr/>
          <a:lstStyle/>
          <a:p>
            <a:r>
              <a:rPr lang="en-US" sz="4400" dirty="0" smtClean="0"/>
              <a:t>GRAD REQUIREMENTS </a:t>
            </a:r>
            <a:br>
              <a:rPr lang="en-US" sz="4400" dirty="0" smtClean="0"/>
            </a:br>
            <a:r>
              <a:rPr lang="en-US" dirty="0" smtClean="0"/>
              <a:t>80 credits</a:t>
            </a:r>
            <a:endParaRPr lang="en-US" dirty="0"/>
          </a:p>
        </p:txBody>
      </p:sp>
      <p:sp>
        <p:nvSpPr>
          <p:cNvPr id="4" name="Content Placeholder 3"/>
          <p:cNvSpPr>
            <a:spLocks noGrp="1"/>
          </p:cNvSpPr>
          <p:nvPr>
            <p:ph sz="half" idx="1"/>
          </p:nvPr>
        </p:nvSpPr>
        <p:spPr>
          <a:xfrm>
            <a:off x="699246" y="2819400"/>
            <a:ext cx="8444754" cy="3860800"/>
          </a:xfrm>
        </p:spPr>
        <p:txBody>
          <a:bodyPr>
            <a:noAutofit/>
          </a:bodyPr>
          <a:lstStyle/>
          <a:p>
            <a:pPr lvl="0"/>
            <a:r>
              <a:rPr lang="en-CA" sz="1200" dirty="0" smtClean="0">
                <a:effectLst/>
              </a:rPr>
              <a:t>At </a:t>
            </a:r>
            <a:r>
              <a:rPr lang="en-CA" sz="1200" dirty="0">
                <a:effectLst/>
              </a:rPr>
              <a:t>least 16 credits must be at the Grade 12 level, including a required Language Arts 12</a:t>
            </a:r>
          </a:p>
          <a:p>
            <a:pPr lvl="0"/>
            <a:r>
              <a:rPr lang="en-CA" sz="1200" dirty="0">
                <a:effectLst/>
              </a:rPr>
              <a:t>At least 28 credits must be elective course credits </a:t>
            </a:r>
          </a:p>
          <a:p>
            <a:pPr lvl="0"/>
            <a:r>
              <a:rPr lang="en-CA" sz="1200" dirty="0">
                <a:effectLst/>
              </a:rPr>
              <a:t>52 credits are required from the following: </a:t>
            </a:r>
          </a:p>
          <a:p>
            <a:pPr lvl="1"/>
            <a:r>
              <a:rPr lang="en-CA" sz="1200" dirty="0">
                <a:effectLst/>
              </a:rPr>
              <a:t>Two Career Education courses (8 credits total</a:t>
            </a:r>
            <a:r>
              <a:rPr lang="en-CA" sz="1200" dirty="0" smtClean="0">
                <a:effectLst/>
              </a:rPr>
              <a:t>)  Planning 10 or Career Life Education, and Grad Trans</a:t>
            </a:r>
          </a:p>
          <a:p>
            <a:pPr lvl="1"/>
            <a:r>
              <a:rPr lang="en-CA" sz="1200" dirty="0" smtClean="0">
                <a:effectLst/>
              </a:rPr>
              <a:t>Physical </a:t>
            </a:r>
            <a:r>
              <a:rPr lang="en-CA" sz="1200" dirty="0">
                <a:effectLst/>
              </a:rPr>
              <a:t>and Health Education 10 (4 credits)</a:t>
            </a:r>
          </a:p>
          <a:p>
            <a:pPr lvl="1"/>
            <a:r>
              <a:rPr lang="en-CA" sz="1200" dirty="0">
                <a:effectLst/>
              </a:rPr>
              <a:t>Science 10 (4 credits), and a Science 11 or 12 (4 credits)</a:t>
            </a:r>
          </a:p>
          <a:p>
            <a:pPr lvl="1"/>
            <a:r>
              <a:rPr lang="en-CA" sz="1200" dirty="0">
                <a:effectLst/>
              </a:rPr>
              <a:t>Social Studies 10 (4 credits), and a Social Studies 11 or 12 (4 credits)</a:t>
            </a:r>
          </a:p>
          <a:p>
            <a:pPr lvl="1"/>
            <a:r>
              <a:rPr lang="en-CA" sz="1200" dirty="0">
                <a:effectLst/>
              </a:rPr>
              <a:t>A Math 10 (4 credits), and a Math 11 or 12 (4 credits)</a:t>
            </a:r>
          </a:p>
          <a:p>
            <a:pPr lvl="1"/>
            <a:r>
              <a:rPr lang="en-CA" sz="1200" dirty="0">
                <a:effectLst/>
              </a:rPr>
              <a:t>A Language Arts 10, 11 &amp; 12 (12 credits total)</a:t>
            </a:r>
          </a:p>
          <a:p>
            <a:r>
              <a:rPr lang="en-CA" sz="1200" dirty="0">
                <a:effectLst/>
              </a:rPr>
              <a:t>An Arts Education 10, 11, or 12 and/or an Applied Design, Skills, and Technologies 10, 11, or 12 (4 credits total) </a:t>
            </a:r>
            <a:endParaRPr lang="en-US" sz="1200" dirty="0"/>
          </a:p>
        </p:txBody>
      </p:sp>
    </p:spTree>
    <p:extLst>
      <p:ext uri="{BB962C8B-B14F-4D97-AF65-F5344CB8AC3E}">
        <p14:creationId xmlns:p14="http://schemas.microsoft.com/office/powerpoint/2010/main" val="19835651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 ADDITION TO GRAD REQUIREMENTS</a:t>
            </a:r>
            <a:endParaRPr lang="en-US" dirty="0"/>
          </a:p>
        </p:txBody>
      </p:sp>
      <p:sp>
        <p:nvSpPr>
          <p:cNvPr id="4" name="Content Placeholder 3"/>
          <p:cNvSpPr>
            <a:spLocks noGrp="1"/>
          </p:cNvSpPr>
          <p:nvPr>
            <p:ph sz="half" idx="1"/>
          </p:nvPr>
        </p:nvSpPr>
        <p:spPr>
          <a:xfrm>
            <a:off x="699246" y="3024188"/>
            <a:ext cx="7835153" cy="3579812"/>
          </a:xfrm>
        </p:spPr>
        <p:txBody>
          <a:bodyPr>
            <a:normAutofit/>
          </a:bodyPr>
          <a:lstStyle/>
          <a:p>
            <a:pPr lvl="0"/>
            <a:r>
              <a:rPr lang="en-CA" dirty="0">
                <a:effectLst/>
              </a:rPr>
              <a:t>Graduation Numeracy </a:t>
            </a:r>
            <a:r>
              <a:rPr lang="en-CA" dirty="0" smtClean="0">
                <a:effectLst/>
              </a:rPr>
              <a:t>Assessment</a:t>
            </a:r>
          </a:p>
          <a:p>
            <a:pPr lvl="1"/>
            <a:r>
              <a:rPr lang="en-CA" sz="1600" dirty="0">
                <a:effectLst/>
              </a:rPr>
              <a:t>The Graduation Numeracy Assessment (</a:t>
            </a:r>
            <a:r>
              <a:rPr lang="en-CA" sz="1600" dirty="0" err="1">
                <a:effectLst/>
              </a:rPr>
              <a:t>GNA</a:t>
            </a:r>
            <a:r>
              <a:rPr lang="en-CA" sz="1600" dirty="0">
                <a:effectLst/>
              </a:rPr>
              <a:t>) is based on mathematical concepts learned across multiple subjects from kindergarten to Grade 10, with an emphasis on K–9. It requires students to solve problems by using the five numeracy processes (different ways of thinking and working): interpret, apply, solve, analyze and communicate</a:t>
            </a:r>
            <a:r>
              <a:rPr lang="en-CA" sz="1600" dirty="0" smtClean="0">
                <a:effectLst/>
              </a:rPr>
              <a:t>.</a:t>
            </a:r>
          </a:p>
          <a:p>
            <a:pPr lvl="1"/>
            <a:r>
              <a:rPr lang="en-CA" sz="1600" dirty="0" smtClean="0">
                <a:effectLst/>
              </a:rPr>
              <a:t>It is highly recommended </a:t>
            </a:r>
            <a:r>
              <a:rPr lang="en-CA" sz="1600" dirty="0">
                <a:effectLst/>
              </a:rPr>
              <a:t>to </a:t>
            </a:r>
            <a:r>
              <a:rPr lang="en-CA" sz="1600" dirty="0" smtClean="0">
                <a:effectLst/>
              </a:rPr>
              <a:t>visit </a:t>
            </a:r>
            <a:r>
              <a:rPr lang="en-CA" sz="1600" dirty="0" smtClean="0">
                <a:effectLst/>
                <a:hlinkClick r:id="rId2"/>
              </a:rPr>
              <a:t>https</a:t>
            </a:r>
            <a:r>
              <a:rPr lang="en-CA" sz="1600" dirty="0">
                <a:effectLst/>
                <a:hlinkClick r:id="rId2"/>
              </a:rPr>
              <a:t>://</a:t>
            </a:r>
            <a:r>
              <a:rPr lang="en-CA" sz="1600" dirty="0" smtClean="0">
                <a:effectLst/>
                <a:hlinkClick r:id="rId2"/>
              </a:rPr>
              <a:t>curriculum.gov.bc.ca/provincial-assessment/graduation/numeracy#pre</a:t>
            </a:r>
            <a:r>
              <a:rPr lang="en-CA" sz="1600" dirty="0" smtClean="0">
                <a:effectLst/>
              </a:rPr>
              <a:t> to prepare</a:t>
            </a:r>
            <a:endParaRPr lang="en-CA" sz="1600" dirty="0">
              <a:effectLst/>
            </a:endParaRPr>
          </a:p>
        </p:txBody>
      </p:sp>
    </p:spTree>
    <p:extLst>
      <p:ext uri="{BB962C8B-B14F-4D97-AF65-F5344CB8AC3E}">
        <p14:creationId xmlns:p14="http://schemas.microsoft.com/office/powerpoint/2010/main" val="19690494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ACADEMIC PROBATION</a:t>
            </a:r>
            <a:endParaRPr lang="en-CA" dirty="0"/>
          </a:p>
        </p:txBody>
      </p:sp>
      <p:sp>
        <p:nvSpPr>
          <p:cNvPr id="3" name="Content Placeholder 2"/>
          <p:cNvSpPr>
            <a:spLocks noGrp="1"/>
          </p:cNvSpPr>
          <p:nvPr>
            <p:ph sz="half" idx="1"/>
          </p:nvPr>
        </p:nvSpPr>
        <p:spPr>
          <a:xfrm>
            <a:off x="699247" y="3024188"/>
            <a:ext cx="7730378" cy="3833812"/>
          </a:xfrm>
        </p:spPr>
        <p:txBody>
          <a:bodyPr>
            <a:normAutofit fontScale="92500" lnSpcReduction="20000"/>
          </a:bodyPr>
          <a:lstStyle/>
          <a:p>
            <a:r>
              <a:rPr lang="en-CA" dirty="0" smtClean="0"/>
              <a:t>What is academic </a:t>
            </a:r>
            <a:r>
              <a:rPr lang="en-CA" dirty="0" smtClean="0"/>
              <a:t>probation?</a:t>
            </a:r>
          </a:p>
          <a:p>
            <a:pPr lvl="1"/>
            <a:r>
              <a:rPr lang="en-CA" dirty="0" smtClean="0"/>
              <a:t>Close monitoring  by counsellor and admin</a:t>
            </a:r>
          </a:p>
          <a:p>
            <a:r>
              <a:rPr lang="en-CA" dirty="0" smtClean="0"/>
              <a:t>When </a:t>
            </a:r>
            <a:r>
              <a:rPr lang="en-CA" dirty="0" smtClean="0"/>
              <a:t>is a student placed on academic </a:t>
            </a:r>
            <a:r>
              <a:rPr lang="en-CA" dirty="0" smtClean="0"/>
              <a:t>probation?</a:t>
            </a:r>
            <a:endParaRPr lang="en-CA" dirty="0" smtClean="0"/>
          </a:p>
          <a:p>
            <a:pPr lvl="1"/>
            <a:r>
              <a:rPr lang="en-CA" dirty="0" smtClean="0"/>
              <a:t>Student requires all this year’s courses to graduate</a:t>
            </a:r>
          </a:p>
          <a:p>
            <a:pPr lvl="1"/>
            <a:r>
              <a:rPr lang="en-CA" dirty="0"/>
              <a:t>Student’s graduation trajectory is off </a:t>
            </a:r>
            <a:r>
              <a:rPr lang="en-CA" dirty="0" smtClean="0"/>
              <a:t>target, courses in multiple grades (10-12)</a:t>
            </a:r>
            <a:endParaRPr lang="en-CA" dirty="0"/>
          </a:p>
          <a:p>
            <a:pPr lvl="1"/>
            <a:r>
              <a:rPr lang="en-CA" dirty="0" smtClean="0"/>
              <a:t>Letter </a:t>
            </a:r>
            <a:r>
              <a:rPr lang="en-CA" dirty="0"/>
              <a:t>is given to student and parent, transparency</a:t>
            </a:r>
          </a:p>
          <a:p>
            <a:pPr lvl="1"/>
            <a:r>
              <a:rPr lang="en-CA" dirty="0" smtClean="0"/>
              <a:t>Student is placed on grade 11 </a:t>
            </a:r>
            <a:r>
              <a:rPr lang="en-CA" dirty="0" smtClean="0"/>
              <a:t>roster</a:t>
            </a:r>
          </a:p>
          <a:p>
            <a:r>
              <a:rPr lang="en-CA" dirty="0" smtClean="0"/>
              <a:t>If you would like a copy of your unofficial transcript, please contact your counsellor.</a:t>
            </a:r>
            <a:endParaRPr lang="en-CA" dirty="0" smtClean="0"/>
          </a:p>
          <a:p>
            <a:endParaRPr lang="en-CA" dirty="0" smtClean="0"/>
          </a:p>
        </p:txBody>
      </p:sp>
    </p:spTree>
    <p:extLst>
      <p:ext uri="{BB962C8B-B14F-4D97-AF65-F5344CB8AC3E}">
        <p14:creationId xmlns:p14="http://schemas.microsoft.com/office/powerpoint/2010/main" val="1734225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FUNDRAISING; School based and committee</a:t>
            </a:r>
            <a:endParaRPr lang="en-CA" dirty="0"/>
          </a:p>
        </p:txBody>
      </p:sp>
      <p:sp>
        <p:nvSpPr>
          <p:cNvPr id="3" name="Content Placeholder 2"/>
          <p:cNvSpPr>
            <a:spLocks noGrp="1"/>
          </p:cNvSpPr>
          <p:nvPr>
            <p:ph sz="half" idx="1"/>
          </p:nvPr>
        </p:nvSpPr>
        <p:spPr>
          <a:xfrm>
            <a:off x="699246" y="2819400"/>
            <a:ext cx="8127253" cy="3949700"/>
          </a:xfrm>
        </p:spPr>
        <p:txBody>
          <a:bodyPr>
            <a:normAutofit fontScale="85000" lnSpcReduction="20000"/>
          </a:bodyPr>
          <a:lstStyle/>
          <a:p>
            <a:r>
              <a:rPr lang="en-CA" dirty="0" smtClean="0"/>
              <a:t>Establish a parent lead fundraising committee</a:t>
            </a:r>
          </a:p>
          <a:p>
            <a:pPr lvl="1"/>
            <a:r>
              <a:rPr lang="en-CA" dirty="0" smtClean="0"/>
              <a:t>Sign up at the end of the evening , set first meeting </a:t>
            </a:r>
          </a:p>
          <a:p>
            <a:r>
              <a:rPr lang="en-CA" dirty="0" smtClean="0"/>
              <a:t>School based:</a:t>
            </a:r>
          </a:p>
          <a:p>
            <a:pPr lvl="1"/>
            <a:r>
              <a:rPr lang="en-CA" dirty="0" smtClean="0"/>
              <a:t>Plant Sales</a:t>
            </a:r>
          </a:p>
          <a:p>
            <a:pPr lvl="2"/>
            <a:r>
              <a:rPr lang="en-CA" dirty="0" smtClean="0"/>
              <a:t>Poinsettias and Spring</a:t>
            </a:r>
          </a:p>
          <a:p>
            <a:pPr lvl="1"/>
            <a:r>
              <a:rPr lang="en-CA" dirty="0" smtClean="0"/>
              <a:t>Dessert Theatre </a:t>
            </a:r>
            <a:r>
              <a:rPr lang="en-CA" dirty="0" err="1" smtClean="0"/>
              <a:t>vs</a:t>
            </a:r>
            <a:r>
              <a:rPr lang="en-CA" dirty="0" smtClean="0"/>
              <a:t> Spaghetti Dinner</a:t>
            </a:r>
          </a:p>
          <a:p>
            <a:pPr lvl="1"/>
            <a:r>
              <a:rPr lang="en-CA" dirty="0" smtClean="0"/>
              <a:t>Hallway Monitor</a:t>
            </a:r>
          </a:p>
          <a:p>
            <a:pPr lvl="1"/>
            <a:r>
              <a:rPr lang="en-CA" dirty="0" smtClean="0"/>
              <a:t>Cafeteria Helper</a:t>
            </a:r>
          </a:p>
          <a:p>
            <a:pPr lvl="1"/>
            <a:r>
              <a:rPr lang="en-CA" dirty="0" smtClean="0"/>
              <a:t>Other;</a:t>
            </a:r>
          </a:p>
          <a:p>
            <a:pPr lvl="2"/>
            <a:r>
              <a:rPr lang="en-CA" dirty="0" smtClean="0"/>
              <a:t>Bottle drives</a:t>
            </a:r>
          </a:p>
          <a:p>
            <a:pPr lvl="2"/>
            <a:r>
              <a:rPr lang="en-CA" dirty="0" smtClean="0"/>
              <a:t>Halloween event</a:t>
            </a:r>
          </a:p>
          <a:p>
            <a:endParaRPr lang="en-CA" dirty="0" smtClean="0"/>
          </a:p>
          <a:p>
            <a:pPr lvl="1"/>
            <a:endParaRPr lang="en-CA" dirty="0"/>
          </a:p>
        </p:txBody>
      </p:sp>
    </p:spTree>
    <p:extLst>
      <p:ext uri="{BB962C8B-B14F-4D97-AF65-F5344CB8AC3E}">
        <p14:creationId xmlns:p14="http://schemas.microsoft.com/office/powerpoint/2010/main" val="41291525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400" dirty="0" smtClean="0"/>
              <a:t>APPRENTICESHIP/WORK </a:t>
            </a:r>
            <a:r>
              <a:rPr lang="en-CA" sz="2400" dirty="0"/>
              <a:t>EXPERIENCE/POST SECONDARY OPPORTUNITIES</a:t>
            </a:r>
            <a:endParaRPr lang="en-CA" sz="2400" dirty="0"/>
          </a:p>
        </p:txBody>
      </p:sp>
      <p:sp>
        <p:nvSpPr>
          <p:cNvPr id="3" name="Content Placeholder 2"/>
          <p:cNvSpPr>
            <a:spLocks noGrp="1"/>
          </p:cNvSpPr>
          <p:nvPr>
            <p:ph sz="half" idx="1"/>
          </p:nvPr>
        </p:nvSpPr>
        <p:spPr>
          <a:xfrm>
            <a:off x="699246" y="3024188"/>
            <a:ext cx="7936753" cy="3376612"/>
          </a:xfrm>
        </p:spPr>
        <p:txBody>
          <a:bodyPr>
            <a:normAutofit lnSpcReduction="10000"/>
          </a:bodyPr>
          <a:lstStyle/>
          <a:p>
            <a:r>
              <a:rPr lang="en-CA" dirty="0" smtClean="0"/>
              <a:t>GRADUATION CREDITS FROM WORKING </a:t>
            </a:r>
          </a:p>
          <a:p>
            <a:pPr lvl="1"/>
            <a:r>
              <a:rPr lang="en-CA" dirty="0" smtClean="0"/>
              <a:t>Work Experience </a:t>
            </a:r>
            <a:r>
              <a:rPr lang="en-CA" dirty="0" err="1" smtClean="0"/>
              <a:t>12A</a:t>
            </a:r>
            <a:r>
              <a:rPr lang="en-CA" dirty="0" smtClean="0"/>
              <a:t>/</a:t>
            </a:r>
            <a:r>
              <a:rPr lang="en-CA" dirty="0" err="1" smtClean="0"/>
              <a:t>12B</a:t>
            </a:r>
            <a:endParaRPr lang="en-CA" dirty="0" smtClean="0"/>
          </a:p>
          <a:p>
            <a:pPr lvl="1"/>
            <a:r>
              <a:rPr lang="en-CA" dirty="0" smtClean="0"/>
              <a:t>Youth Work in Trades </a:t>
            </a:r>
            <a:r>
              <a:rPr lang="en-CA" dirty="0" err="1" smtClean="0"/>
              <a:t>11A</a:t>
            </a:r>
            <a:r>
              <a:rPr lang="en-CA" dirty="0" smtClean="0"/>
              <a:t>/</a:t>
            </a:r>
            <a:r>
              <a:rPr lang="en-CA" dirty="0" err="1" smtClean="0"/>
              <a:t>11B</a:t>
            </a:r>
            <a:r>
              <a:rPr lang="en-CA" dirty="0" smtClean="0"/>
              <a:t>/</a:t>
            </a:r>
            <a:r>
              <a:rPr lang="en-CA" dirty="0" err="1" smtClean="0"/>
              <a:t>12A</a:t>
            </a:r>
            <a:r>
              <a:rPr lang="en-CA" dirty="0" smtClean="0"/>
              <a:t>/</a:t>
            </a:r>
            <a:r>
              <a:rPr lang="en-CA" dirty="0" err="1" smtClean="0"/>
              <a:t>12B</a:t>
            </a:r>
            <a:endParaRPr lang="en-CA" dirty="0" smtClean="0"/>
          </a:p>
          <a:p>
            <a:r>
              <a:rPr lang="en-CA" dirty="0"/>
              <a:t>Paid tuition; trades, trades related, academic certificate </a:t>
            </a:r>
          </a:p>
          <a:p>
            <a:pPr lvl="1"/>
            <a:r>
              <a:rPr lang="en-CA" dirty="0"/>
              <a:t>UNIVERSITY OF THE FRASER VALLEY</a:t>
            </a:r>
          </a:p>
          <a:p>
            <a:pPr lvl="1"/>
            <a:r>
              <a:rPr lang="en-CA" dirty="0"/>
              <a:t>BRITISH COLUMBIA INSTITUTE OF TECHNOLOGY</a:t>
            </a:r>
          </a:p>
          <a:p>
            <a:pPr lvl="1"/>
            <a:r>
              <a:rPr lang="en-CA" dirty="0" err="1"/>
              <a:t>KWANTLEN</a:t>
            </a:r>
            <a:r>
              <a:rPr lang="en-CA" dirty="0"/>
              <a:t> POLYTECHNIC UNIVERSITY</a:t>
            </a:r>
          </a:p>
          <a:p>
            <a:pPr lvl="1"/>
            <a:r>
              <a:rPr lang="en-CA" dirty="0"/>
              <a:t>NORTHERN LIGHTS </a:t>
            </a:r>
            <a:r>
              <a:rPr lang="en-CA" dirty="0" smtClean="0"/>
              <a:t>COLLEGE</a:t>
            </a:r>
            <a:endParaRPr lang="en-CA" dirty="0"/>
          </a:p>
        </p:txBody>
      </p:sp>
    </p:spTree>
    <p:extLst>
      <p:ext uri="{BB962C8B-B14F-4D97-AF65-F5344CB8AC3E}">
        <p14:creationId xmlns:p14="http://schemas.microsoft.com/office/powerpoint/2010/main" val="41595144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SCHOLARSHIPS</a:t>
            </a:r>
            <a:endParaRPr lang="en-CA" dirty="0"/>
          </a:p>
        </p:txBody>
      </p:sp>
      <p:sp>
        <p:nvSpPr>
          <p:cNvPr id="3" name="Content Placeholder 2"/>
          <p:cNvSpPr>
            <a:spLocks noGrp="1"/>
          </p:cNvSpPr>
          <p:nvPr>
            <p:ph sz="half" idx="1"/>
          </p:nvPr>
        </p:nvSpPr>
        <p:spPr>
          <a:xfrm>
            <a:off x="610346" y="2846388"/>
            <a:ext cx="8533654" cy="4011612"/>
          </a:xfrm>
        </p:spPr>
        <p:txBody>
          <a:bodyPr>
            <a:normAutofit fontScale="92500" lnSpcReduction="10000"/>
          </a:bodyPr>
          <a:lstStyle/>
          <a:p>
            <a:r>
              <a:rPr lang="en-US" dirty="0">
                <a:effectLst/>
              </a:rPr>
              <a:t>Local Scholarships &amp; Bursaries</a:t>
            </a:r>
            <a:endParaRPr lang="en-CA" dirty="0">
              <a:effectLst/>
            </a:endParaRPr>
          </a:p>
          <a:p>
            <a:pPr lvl="1"/>
            <a:r>
              <a:rPr lang="en-US" dirty="0">
                <a:effectLst/>
              </a:rPr>
              <a:t>  </a:t>
            </a:r>
            <a:r>
              <a:rPr lang="en-US" dirty="0" smtClean="0">
                <a:effectLst/>
              </a:rPr>
              <a:t>Packages </a:t>
            </a:r>
            <a:r>
              <a:rPr lang="en-US" dirty="0">
                <a:effectLst/>
              </a:rPr>
              <a:t>will be ready between December 2018 – January 2019 (depending on local donors)</a:t>
            </a:r>
            <a:endParaRPr lang="en-CA" dirty="0">
              <a:effectLst/>
            </a:endParaRPr>
          </a:p>
          <a:p>
            <a:pPr lvl="1"/>
            <a:r>
              <a:rPr lang="en-US" dirty="0">
                <a:effectLst/>
              </a:rPr>
              <a:t>  </a:t>
            </a:r>
            <a:r>
              <a:rPr lang="en-US" dirty="0" smtClean="0">
                <a:effectLst/>
              </a:rPr>
              <a:t>Amounts can </a:t>
            </a:r>
            <a:r>
              <a:rPr lang="en-US" dirty="0">
                <a:effectLst/>
              </a:rPr>
              <a:t>vary from   $200   to   $2000 each</a:t>
            </a:r>
            <a:endParaRPr lang="en-CA" dirty="0">
              <a:effectLst/>
            </a:endParaRPr>
          </a:p>
          <a:p>
            <a:pPr lvl="1"/>
            <a:r>
              <a:rPr lang="en-US" dirty="0">
                <a:effectLst/>
              </a:rPr>
              <a:t>  </a:t>
            </a:r>
            <a:r>
              <a:rPr lang="en-US" dirty="0">
                <a:effectLst/>
              </a:rPr>
              <a:t>T</a:t>
            </a:r>
            <a:r>
              <a:rPr lang="en-US" dirty="0" smtClean="0">
                <a:effectLst/>
              </a:rPr>
              <a:t>otal </a:t>
            </a:r>
            <a:r>
              <a:rPr lang="en-US" dirty="0">
                <a:effectLst/>
              </a:rPr>
              <a:t>from community approximately </a:t>
            </a:r>
            <a:r>
              <a:rPr lang="en-US" b="1" dirty="0">
                <a:effectLst/>
              </a:rPr>
              <a:t>$</a:t>
            </a:r>
            <a:r>
              <a:rPr lang="en-US" b="1" dirty="0" smtClean="0">
                <a:effectLst/>
              </a:rPr>
              <a:t>55,000</a:t>
            </a:r>
            <a:endParaRPr lang="en-CA" dirty="0">
              <a:effectLst/>
            </a:endParaRPr>
          </a:p>
          <a:p>
            <a:r>
              <a:rPr lang="en-US" dirty="0">
                <a:effectLst/>
              </a:rPr>
              <a:t>What you will need:</a:t>
            </a:r>
            <a:endParaRPr lang="en-CA" dirty="0">
              <a:effectLst/>
            </a:endParaRPr>
          </a:p>
          <a:p>
            <a:pPr lvl="1"/>
            <a:r>
              <a:rPr lang="en-US" dirty="0" smtClean="0">
                <a:effectLst/>
              </a:rPr>
              <a:t>resume </a:t>
            </a:r>
            <a:r>
              <a:rPr lang="en-US" dirty="0">
                <a:effectLst/>
              </a:rPr>
              <a:t>/ cover letter</a:t>
            </a:r>
            <a:endParaRPr lang="en-CA" dirty="0">
              <a:effectLst/>
            </a:endParaRPr>
          </a:p>
          <a:p>
            <a:pPr lvl="1"/>
            <a:r>
              <a:rPr lang="en-US" dirty="0" smtClean="0">
                <a:effectLst/>
              </a:rPr>
              <a:t>2 </a:t>
            </a:r>
            <a:r>
              <a:rPr lang="en-US" dirty="0">
                <a:effectLst/>
              </a:rPr>
              <a:t>letters of reference</a:t>
            </a:r>
            <a:endParaRPr lang="en-CA" dirty="0">
              <a:effectLst/>
            </a:endParaRPr>
          </a:p>
          <a:p>
            <a:pPr lvl="1"/>
            <a:r>
              <a:rPr lang="en-US" dirty="0" smtClean="0">
                <a:effectLst/>
              </a:rPr>
              <a:t>Letter </a:t>
            </a:r>
            <a:r>
              <a:rPr lang="en-US" dirty="0">
                <a:effectLst/>
              </a:rPr>
              <a:t>of acceptance (not a requirement, but helpful)</a:t>
            </a:r>
            <a:endParaRPr lang="en-CA" dirty="0">
              <a:effectLst/>
            </a:endParaRPr>
          </a:p>
          <a:p>
            <a:pPr lvl="1"/>
            <a:r>
              <a:rPr lang="en-US" dirty="0" smtClean="0">
                <a:effectLst/>
              </a:rPr>
              <a:t>Packages </a:t>
            </a:r>
            <a:r>
              <a:rPr lang="en-US" dirty="0">
                <a:effectLst/>
              </a:rPr>
              <a:t>are due Tuesday, March </a:t>
            </a:r>
            <a:r>
              <a:rPr lang="en-US" dirty="0" smtClean="0">
                <a:effectLst/>
              </a:rPr>
              <a:t>12</a:t>
            </a:r>
            <a:r>
              <a:rPr lang="en-US" baseline="30000" dirty="0" smtClean="0">
                <a:effectLst/>
              </a:rPr>
              <a:t>th</a:t>
            </a:r>
            <a:r>
              <a:rPr lang="en-US" dirty="0" smtClean="0">
                <a:effectLst/>
              </a:rPr>
              <a:t>, 2019</a:t>
            </a:r>
            <a:endParaRPr lang="en-CA" dirty="0">
              <a:effectLst/>
            </a:endParaRPr>
          </a:p>
          <a:p>
            <a:endParaRPr lang="en-CA" dirty="0"/>
          </a:p>
        </p:txBody>
      </p:sp>
    </p:spTree>
    <p:extLst>
      <p:ext uri="{BB962C8B-B14F-4D97-AF65-F5344CB8AC3E}">
        <p14:creationId xmlns:p14="http://schemas.microsoft.com/office/powerpoint/2010/main" val="20670550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SCHOLARSHIPS</a:t>
            </a:r>
          </a:p>
        </p:txBody>
      </p:sp>
      <p:sp>
        <p:nvSpPr>
          <p:cNvPr id="3" name="Content Placeholder 2"/>
          <p:cNvSpPr>
            <a:spLocks noGrp="1"/>
          </p:cNvSpPr>
          <p:nvPr>
            <p:ph sz="half" idx="1"/>
          </p:nvPr>
        </p:nvSpPr>
        <p:spPr>
          <a:xfrm>
            <a:off x="712788" y="2819400"/>
            <a:ext cx="8305053" cy="3949700"/>
          </a:xfrm>
        </p:spPr>
        <p:txBody>
          <a:bodyPr>
            <a:normAutofit/>
          </a:bodyPr>
          <a:lstStyle/>
          <a:p>
            <a:r>
              <a:rPr lang="en-US" dirty="0">
                <a:effectLst/>
              </a:rPr>
              <a:t>Post-Secondary Institution Entrance Scholarships &amp; Bursaries</a:t>
            </a:r>
            <a:endParaRPr lang="en-CA" dirty="0">
              <a:effectLst/>
            </a:endParaRPr>
          </a:p>
          <a:p>
            <a:pPr lvl="1"/>
            <a:r>
              <a:rPr lang="en-US" dirty="0" smtClean="0">
                <a:effectLst/>
              </a:rPr>
              <a:t>February </a:t>
            </a:r>
            <a:r>
              <a:rPr lang="en-US" dirty="0">
                <a:effectLst/>
              </a:rPr>
              <a:t>to April</a:t>
            </a:r>
            <a:endParaRPr lang="en-CA" dirty="0">
              <a:effectLst/>
            </a:endParaRPr>
          </a:p>
          <a:p>
            <a:pPr lvl="1"/>
            <a:r>
              <a:rPr lang="en-US" dirty="0" smtClean="0">
                <a:effectLst/>
              </a:rPr>
              <a:t>Can </a:t>
            </a:r>
            <a:r>
              <a:rPr lang="en-US" dirty="0">
                <a:effectLst/>
              </a:rPr>
              <a:t>vary from   $1000  to  $25000</a:t>
            </a:r>
            <a:endParaRPr lang="en-CA" dirty="0">
              <a:effectLst/>
            </a:endParaRPr>
          </a:p>
          <a:p>
            <a:pPr lvl="1"/>
            <a:r>
              <a:rPr lang="en-US" sz="1900" dirty="0">
                <a:effectLst/>
              </a:rPr>
              <a:t>Check post-secondary websites</a:t>
            </a:r>
            <a:endParaRPr lang="en-CA" sz="1900" dirty="0">
              <a:effectLst/>
            </a:endParaRPr>
          </a:p>
          <a:p>
            <a:r>
              <a:rPr lang="en-US" dirty="0">
                <a:effectLst/>
              </a:rPr>
              <a:t>Mrs. Wilkins puts every scholarship / bursary opportunity on the Grade 12 Graduation Facebook page. </a:t>
            </a:r>
            <a:endParaRPr lang="en-CA" dirty="0">
              <a:effectLst/>
            </a:endParaRPr>
          </a:p>
          <a:p>
            <a:r>
              <a:rPr lang="en-US" dirty="0">
                <a:effectLst/>
              </a:rPr>
              <a:t>Private scholarships may be found at </a:t>
            </a:r>
            <a:r>
              <a:rPr lang="en-US" u="sng" dirty="0">
                <a:effectLst/>
                <a:hlinkClick r:id="rId2"/>
              </a:rPr>
              <a:t>www.studentawards.com</a:t>
            </a:r>
            <a:r>
              <a:rPr lang="en-US" dirty="0">
                <a:effectLst/>
              </a:rPr>
              <a:t> </a:t>
            </a:r>
            <a:r>
              <a:rPr lang="en-US" dirty="0" smtClean="0">
                <a:effectLst/>
              </a:rPr>
              <a:t>or </a:t>
            </a:r>
            <a:r>
              <a:rPr lang="en-US" dirty="0">
                <a:effectLst/>
              </a:rPr>
              <a:t>by searching on the Internet for Canadian Scholarships.</a:t>
            </a:r>
            <a:endParaRPr lang="en-CA" dirty="0">
              <a:effectLst/>
            </a:endParaRPr>
          </a:p>
          <a:p>
            <a:endParaRPr lang="en-CA" dirty="0"/>
          </a:p>
        </p:txBody>
      </p:sp>
    </p:spTree>
    <p:extLst>
      <p:ext uri="{BB962C8B-B14F-4D97-AF65-F5344CB8AC3E}">
        <p14:creationId xmlns:p14="http://schemas.microsoft.com/office/powerpoint/2010/main" val="2782824554"/>
      </p:ext>
    </p:extLst>
  </p:cSld>
  <p:clrMapOvr>
    <a:masterClrMapping/>
  </p:clrMapOvr>
  <p:timing>
    <p:tnLst>
      <p:par>
        <p:cTn id="1" dur="indefinite" restart="never" nodeType="tmRoot"/>
      </p:par>
    </p:tnLst>
  </p:timing>
</p:sld>
</file>

<file path=ppt/theme/theme1.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font script="Hans" typeface="宋体"/>
        <a:font script="Hant" typeface="新細明體"/>
      </a:majorFont>
      <a:minorFont>
        <a:latin typeface="Arial Rounded MT Bold"/>
        <a:ea typeface=""/>
        <a:cs typeface=""/>
        <a:font script="Jpan" typeface="ＭＳ Ｐゴシック"/>
        <a:font script="Hans" typeface="宋体"/>
        <a:font script="Hant" typeface="新細明體"/>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Sky.thmx</Template>
  <TotalTime>6653</TotalTime>
  <Words>313</Words>
  <Application>Microsoft Office PowerPoint</Application>
  <PresentationFormat>On-screen Show (4:3)</PresentationFormat>
  <Paragraphs>70</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Sky</vt:lpstr>
      <vt:lpstr>CLASS OF 2019 Welcome!</vt:lpstr>
      <vt:lpstr>CHANGES TO THE TIMETABLE</vt:lpstr>
      <vt:lpstr>GRAD REQUIREMENTS  80 credits</vt:lpstr>
      <vt:lpstr>IN ADDITION TO GRAD REQUIREMENTS</vt:lpstr>
      <vt:lpstr>ACADEMIC PROBATION</vt:lpstr>
      <vt:lpstr>FUNDRAISING; School based and committee</vt:lpstr>
      <vt:lpstr>APPRENTICESHIP/WORK EXPERIENCE/POST SECONDARY OPPORTUNITIES</vt:lpstr>
      <vt:lpstr>SCHOLARSHIPS</vt:lpstr>
      <vt:lpstr>SCHOLARSHIPS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HSS!</dc:title>
  <dc:creator>Jason Fisher</dc:creator>
  <cp:lastModifiedBy>KKoslowsky</cp:lastModifiedBy>
  <cp:revision>146</cp:revision>
  <dcterms:created xsi:type="dcterms:W3CDTF">2014-08-27T19:53:00Z</dcterms:created>
  <dcterms:modified xsi:type="dcterms:W3CDTF">2018-10-10T15:50:14Z</dcterms:modified>
</cp:coreProperties>
</file>